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  <p:sldMasterId id="2147483672" r:id="rId3"/>
  </p:sldMasterIdLst>
  <p:notesMasterIdLst>
    <p:notesMasterId r:id="rId24"/>
  </p:notesMasterIdLst>
  <p:sldIdLst>
    <p:sldId id="256" r:id="rId4"/>
    <p:sldId id="277" r:id="rId5"/>
    <p:sldId id="257" r:id="rId6"/>
    <p:sldId id="258" r:id="rId7"/>
    <p:sldId id="259" r:id="rId8"/>
    <p:sldId id="260" r:id="rId9"/>
    <p:sldId id="280" r:id="rId10"/>
    <p:sldId id="281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9" r:id="rId21"/>
    <p:sldId id="270" r:id="rId22"/>
    <p:sldId id="278" r:id="rId23"/>
  </p:sldIdLst>
  <p:sldSz cx="9144000" cy="5143500" type="screen16x9"/>
  <p:notesSz cx="6858000" cy="9144000"/>
  <p:embeddedFontLst>
    <p:embeddedFont>
      <p:font typeface="Fjalla One" panose="020B0604020202020204" charset="0"/>
      <p:regular r:id="rId25"/>
    </p:embeddedFont>
    <p:embeddedFont>
      <p:font typeface="Playfair Display" panose="020B0604020202020204" charset="0"/>
      <p:regular r:id="rId26"/>
      <p:bold r:id="rId27"/>
      <p:italic r:id="rId28"/>
      <p:boldItalic r:id="rId29"/>
    </p:embeddedFont>
    <p:embeddedFont>
      <p:font typeface="Montserrat" panose="020B0604020202020204" charset="0"/>
      <p:regular r:id="rId30"/>
      <p:bold r:id="rId31"/>
      <p:italic r:id="rId32"/>
      <p:boldItalic r:id="rId33"/>
    </p:embeddedFont>
    <p:embeddedFont>
      <p:font typeface="Open Sans" panose="020B0604020202020204" charset="0"/>
      <p:regular r:id="rId34"/>
      <p:bold r:id="rId35"/>
      <p:italic r:id="rId36"/>
      <p:boldItalic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78114" autoAdjust="0"/>
  </p:normalViewPr>
  <p:slideViewPr>
    <p:cSldViewPr>
      <p:cViewPr>
        <p:scale>
          <a:sx n="75" d="100"/>
          <a:sy n="75" d="100"/>
        </p:scale>
        <p:origin x="-1116" y="-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10.fntdata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5.fntdata"/><Relationship Id="rId41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7.fntdata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33559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liverpool.gov.uk/" TargetMode="External"/><Relationship Id="rId3" Type="http://schemas.openxmlformats.org/officeDocument/2006/relationships/hyperlink" Target="http://alpha.regione.sardegna.it/" TargetMode="External"/><Relationship Id="rId7" Type="http://schemas.openxmlformats.org/officeDocument/2006/relationships/hyperlink" Target="http://www.paris.fr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comune.biella.it/web/" TargetMode="External"/><Relationship Id="rId5" Type="http://schemas.openxmlformats.org/officeDocument/2006/relationships/hyperlink" Target="http://www.comune.venezia.it/" TargetMode="External"/><Relationship Id="rId10" Type="http://schemas.openxmlformats.org/officeDocument/2006/relationships/hyperlink" Target="https://www.argentina.gob.ar/" TargetMode="External"/><Relationship Id="rId4" Type="http://schemas.openxmlformats.org/officeDocument/2006/relationships/hyperlink" Target="http://www.comune.matera.it/" TargetMode="External"/><Relationship Id="rId9" Type="http://schemas.openxmlformats.org/officeDocument/2006/relationships/hyperlink" Target="https://www.gov.uk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Dall’analisi dei dati di navigazione (google analytics) </a:t>
            </a:r>
            <a:r>
              <a:rPr lang="en" sz="1400" b="1">
                <a:solidFill>
                  <a:schemeClr val="dk1"/>
                </a:solidFill>
              </a:rPr>
              <a:t>31 marzo 2016 – 31 marzo 2017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le prime 100 pagine più visualizzate sul sito del Comune per aree tematiche, risultano essere quelle della </a:t>
            </a:r>
            <a:r>
              <a:rPr lang="en" sz="1400" b="1">
                <a:solidFill>
                  <a:schemeClr val="dk1"/>
                </a:solidFill>
              </a:rPr>
              <a:t>mobilità</a:t>
            </a:r>
            <a:r>
              <a:rPr lang="en" sz="1400">
                <a:solidFill>
                  <a:schemeClr val="dk1"/>
                </a:solidFill>
              </a:rPr>
              <a:t>, dei </a:t>
            </a:r>
            <a:r>
              <a:rPr lang="en" sz="1400" b="1">
                <a:solidFill>
                  <a:schemeClr val="dk1"/>
                </a:solidFill>
              </a:rPr>
              <a:t>servizi</a:t>
            </a:r>
            <a:r>
              <a:rPr lang="en" sz="1400">
                <a:solidFill>
                  <a:schemeClr val="dk1"/>
                </a:solidFill>
              </a:rPr>
              <a:t>, </a:t>
            </a:r>
            <a:r>
              <a:rPr lang="en" sz="1400" b="1">
                <a:solidFill>
                  <a:schemeClr val="dk1"/>
                </a:solidFill>
              </a:rPr>
              <a:t>lavori pubblici e urbanistica</a:t>
            </a:r>
            <a:r>
              <a:rPr lang="en" sz="1400">
                <a:solidFill>
                  <a:schemeClr val="dk1"/>
                </a:solidFill>
              </a:rPr>
              <a:t>, </a:t>
            </a:r>
            <a:r>
              <a:rPr lang="en" sz="1400" b="1">
                <a:solidFill>
                  <a:schemeClr val="dk1"/>
                </a:solidFill>
              </a:rPr>
              <a:t>tasse</a:t>
            </a:r>
            <a:r>
              <a:rPr lang="en" sz="1400">
                <a:solidFill>
                  <a:schemeClr val="dk1"/>
                </a:solidFill>
              </a:rPr>
              <a:t> e </a:t>
            </a:r>
            <a:r>
              <a:rPr lang="en" sz="1400" b="1">
                <a:solidFill>
                  <a:schemeClr val="dk1"/>
                </a:solidFill>
              </a:rPr>
              <a:t>scuola e istruzione</a:t>
            </a:r>
            <a:r>
              <a:rPr lang="en" sz="1400">
                <a:solidFill>
                  <a:schemeClr val="dk1"/>
                </a:solidFill>
              </a:rPr>
              <a:t>.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Nel 2015 AgID (Agenzia per l’Italia Digitale) ha presentato le Linee Guida di design per i siti web della pubblica amministrazione. Il sito raccoglie principi e strumenti fondamentali per la creazione di siti web che possano supportare il percorso di digitalizzazione della PA. L'obiettivo è quello di </a:t>
            </a:r>
            <a:r>
              <a:rPr lang="en" sz="1400" b="1" dirty="0"/>
              <a:t>migliorare l’esperienza degli utenti</a:t>
            </a:r>
            <a:r>
              <a:rPr lang="en" sz="1400" dirty="0"/>
              <a:t> e favorire la diffusione di </a:t>
            </a:r>
            <a:r>
              <a:rPr lang="en" sz="1400" b="1" dirty="0"/>
              <a:t>un’identità visiva coerente</a:t>
            </a:r>
            <a:r>
              <a:rPr lang="en" sz="1400" dirty="0"/>
              <a:t> per tutta la Pubblica Amministrazione.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Siamo partiti dall’architettura informativa suggerita da Design Italia per adattarla alla tipologia dei contenuti disponibili sul sito del Comune e alle esigenze raccolte in fase di ricerca.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Abbiamo quindi provato a fare dei </a:t>
            </a:r>
            <a:r>
              <a:rPr lang="en" sz="1400" b="1" dirty="0"/>
              <a:t>primi test dell’albero di navigazione su carta</a:t>
            </a:r>
            <a:r>
              <a:rPr lang="en" sz="1400" dirty="0"/>
              <a:t> in modo da verificare da subito quanto le nostre decisioni fossero efficaci.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Successivamente in un </a:t>
            </a:r>
            <a:r>
              <a:rPr lang="en" sz="1400" b="1" dirty="0"/>
              <a:t>workshop di co-design con il team di lavoro</a:t>
            </a:r>
            <a:r>
              <a:rPr lang="en" sz="1400" dirty="0"/>
              <a:t> abbiamo fatto un ulteriore test su l'alberatura e </a:t>
            </a:r>
            <a:r>
              <a:rPr lang="en" sz="1400" b="1" dirty="0"/>
              <a:t>abbiamo condiviso il benchmark sui siti di alcuni Comuni </a:t>
            </a:r>
            <a:r>
              <a:rPr lang="en" sz="1400" dirty="0"/>
              <a:t>per vedere come altre realtà hanno interpretato le Linee Guida di Design Italia e </a:t>
            </a:r>
            <a:r>
              <a:rPr lang="en" sz="1400" b="1" dirty="0"/>
              <a:t>raccogliere opinioni e preferenze </a:t>
            </a:r>
            <a:r>
              <a:rPr lang="en" sz="1400" dirty="0"/>
              <a:t>sulle scelte grafiche e di progettazione.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Per avere un punto di vista diverso </a:t>
            </a:r>
            <a:r>
              <a:rPr lang="en" sz="1400" b="1" dirty="0"/>
              <a:t>abbiamo lanciato lo sguardo anche oltre i confini nazionali </a:t>
            </a:r>
            <a:r>
              <a:rPr lang="en" sz="1400" dirty="0"/>
              <a:t>per farci ispirare da casi di eccellenza internazionali.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Nel dettaglio abbiamo analizzato insieme i siti di: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Regione Sardegna </a:t>
            </a:r>
            <a:r>
              <a:rPr lang="en" sz="1400" u="sng" dirty="0">
                <a:hlinkClick r:id="rId3"/>
              </a:rPr>
              <a:t>http://alpha.regione.sardegna.it/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Comune di Matera </a:t>
            </a:r>
            <a:r>
              <a:rPr lang="en" sz="1400" u="sng" dirty="0">
                <a:hlinkClick r:id="rId4"/>
              </a:rPr>
              <a:t>http://www.comune.matera.it/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Comune di Venezia </a:t>
            </a:r>
            <a:r>
              <a:rPr lang="en" sz="1400" u="sng" dirty="0">
                <a:hlinkClick r:id="rId5"/>
              </a:rPr>
              <a:t>http://www.comune.venezia.it/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Comune di Biella </a:t>
            </a:r>
            <a:r>
              <a:rPr lang="en" sz="1400" u="sng" dirty="0">
                <a:hlinkClick r:id="rId6"/>
              </a:rPr>
              <a:t>http://www.comune.biella.it/web/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Parigi città </a:t>
            </a:r>
            <a:r>
              <a:rPr lang="en" sz="1400" u="sng" dirty="0">
                <a:hlinkClick r:id="rId7"/>
              </a:rPr>
              <a:t>http://www.paris.fr/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Liverpool città </a:t>
            </a:r>
            <a:r>
              <a:rPr lang="en" sz="1400" u="sng" dirty="0">
                <a:hlinkClick r:id="rId8"/>
              </a:rPr>
              <a:t>http://liverpool.gov.uk/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Governo UK </a:t>
            </a:r>
            <a:r>
              <a:rPr lang="en" sz="1400" u="sng" dirty="0">
                <a:hlinkClick r:id="rId9"/>
              </a:rPr>
              <a:t>https://www.gov.uk/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Governo Argentina </a:t>
            </a:r>
            <a:r>
              <a:rPr lang="en" sz="1400" u="sng" dirty="0">
                <a:hlinkClick r:id="rId10"/>
              </a:rPr>
              <a:t>https://www.argentina.gob.ar/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Dopo aver completato la progettazione del prototipo navigabile abbiamo svolto un test di usabilità con un </a:t>
            </a:r>
            <a:r>
              <a:rPr lang="en" sz="1400" b="1" dirty="0"/>
              <a:t>campione di 7 utenti</a:t>
            </a:r>
            <a:r>
              <a:rPr lang="en" sz="1400" dirty="0"/>
              <a:t> per verificarne l’efficacia.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b="1" dirty="0"/>
              <a:t>Gli obiettivi del test erano: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Valutare la </a:t>
            </a:r>
            <a:r>
              <a:rPr lang="en" sz="1400" b="1" dirty="0"/>
              <a:t>soddisfazione</a:t>
            </a:r>
            <a:r>
              <a:rPr lang="en" sz="1400" dirty="0"/>
              <a:t> e l’utilità percepite del restyling del sito nel suo complesso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Valutare l’usabilità della nuova </a:t>
            </a:r>
            <a:r>
              <a:rPr lang="en" sz="1400" b="1" dirty="0"/>
              <a:t>architettura informativa</a:t>
            </a:r>
            <a:r>
              <a:rPr lang="en" sz="1400" dirty="0"/>
              <a:t> e la comprensibilità delle etichette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Valutare la capacità di </a:t>
            </a:r>
            <a:r>
              <a:rPr lang="en" sz="1400" b="1" dirty="0"/>
              <a:t>portare a termine i task </a:t>
            </a:r>
            <a:r>
              <a:rPr lang="en" sz="1400" dirty="0"/>
              <a:t>con successo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/>
            </a:r>
            <a:br>
              <a:rPr lang="en" sz="1400" dirty="0"/>
            </a:br>
            <a:r>
              <a:rPr lang="en" sz="1400" dirty="0"/>
              <a:t>Ad ogni utente è stato chiesto di guardare la homepage e di condividere le </a:t>
            </a:r>
            <a:r>
              <a:rPr lang="en" sz="1400" b="1" dirty="0"/>
              <a:t>prime impressioni</a:t>
            </a:r>
            <a:r>
              <a:rPr lang="en" sz="1400" dirty="0"/>
              <a:t>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Successivamente è stato chiesto di </a:t>
            </a:r>
            <a:r>
              <a:rPr lang="en" sz="1400" b="1" dirty="0"/>
              <a:t>svolgere alcune attività</a:t>
            </a:r>
            <a:r>
              <a:rPr lang="en" sz="1400" dirty="0"/>
              <a:t> parlando ad alta voce per esprimere dubbi e incertezze.  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Infine, in una </a:t>
            </a:r>
            <a:r>
              <a:rPr lang="en" sz="1400" b="1" dirty="0"/>
              <a:t>breve fase di debriefing</a:t>
            </a:r>
            <a:r>
              <a:rPr lang="en" sz="1400" dirty="0"/>
              <a:t>, sono state chieste considerazioni finali sull’esperienza e chiariti eventuali dubbi.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Le </a:t>
            </a:r>
            <a:r>
              <a:rPr lang="en" sz="1400" b="1" dirty="0"/>
              <a:t>prime impressioni</a:t>
            </a:r>
            <a:r>
              <a:rPr lang="en" sz="1400" dirty="0"/>
              <a:t> sono state positive, il sito più essenziale rispetto all’attuale ha trasmesso </a:t>
            </a:r>
            <a:r>
              <a:rPr lang="en" sz="1400" b="1" dirty="0"/>
              <a:t>un'idea di semplicità e chiarezza.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Sono piaciuti molto i </a:t>
            </a:r>
            <a:r>
              <a:rPr lang="en" sz="1400" b="1" dirty="0"/>
              <a:t>contenuti più consultati e la grafica delle notizie</a:t>
            </a:r>
            <a:r>
              <a:rPr lang="en" sz="1400" dirty="0"/>
              <a:t>, mentre la video gallery è sembrata quasi abbozzata.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Abbiamo chiesto quindi agli utenti di portare a compimento 7 attività: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Cerca informazioni per pagare la </a:t>
            </a:r>
            <a:r>
              <a:rPr lang="en" sz="1400" b="1" dirty="0"/>
              <a:t>mensa scolastica</a:t>
            </a:r>
            <a:r>
              <a:rPr lang="en" sz="1400" dirty="0"/>
              <a:t> per tuo figlio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dirty="0"/>
              <a:t>Vuoi sapere quanto devi pagare per la </a:t>
            </a:r>
            <a:r>
              <a:rPr lang="en" sz="1400" b="1" dirty="0"/>
              <a:t>TARI</a:t>
            </a:r>
            <a:r>
              <a:rPr lang="en" sz="1400" dirty="0"/>
              <a:t> (tassa sui rifiuti) per la tua casa di proprietà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dirty="0"/>
              <a:t>Vuoi sapere se c’è qualche </a:t>
            </a:r>
            <a:r>
              <a:rPr lang="en" sz="1400" b="1" dirty="0"/>
              <a:t>concerto o mostra</a:t>
            </a:r>
            <a:r>
              <a:rPr lang="en" sz="1400" dirty="0"/>
              <a:t> di tuo interesse in città nel weekend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dirty="0"/>
              <a:t>Hai bisogno dello Stato di famiglia, </a:t>
            </a:r>
            <a:r>
              <a:rPr lang="en" sz="1400" b="1" dirty="0"/>
              <a:t>cerchi il numero di telefono dell’ufficio</a:t>
            </a:r>
            <a:r>
              <a:rPr lang="en" sz="1400" dirty="0"/>
              <a:t> che se ne occupa per chiedere informazioni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dirty="0"/>
              <a:t>Ti sei trasferito in centro e hai bisogno del modulo per l’</a:t>
            </a:r>
            <a:r>
              <a:rPr lang="en" sz="1400" b="1" dirty="0"/>
              <a:t>accesso alla ZTL</a:t>
            </a:r>
            <a:r>
              <a:rPr lang="en" sz="1400" dirty="0"/>
              <a:t> per i non residenti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dirty="0"/>
              <a:t>Devi </a:t>
            </a:r>
            <a:r>
              <a:rPr lang="en" sz="1400" b="1" dirty="0"/>
              <a:t>rifare la carta d’identità</a:t>
            </a:r>
          </a:p>
          <a:p>
            <a:pPr marL="457200" lvl="0" indent="-31750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1400"/>
              <a:buChar char="●"/>
            </a:pPr>
            <a:r>
              <a:rPr lang="en" sz="1400" b="1" dirty="0"/>
              <a:t>Pensa all’ultima volta che hai consultato il sito del Comune</a:t>
            </a:r>
            <a:r>
              <a:rPr lang="en" sz="1400" dirty="0"/>
              <a:t>, di cosa avevi bisogno? Prova a cercarlo in questo sito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I task sono stati portati a termine nel complesso molto velocemente, nessuna attività ha portato ad errori critici o bloccanti, </a:t>
            </a:r>
            <a:r>
              <a:rPr lang="en" sz="1400" b="1" dirty="0"/>
              <a:t>tutti gli utenti sono riusciti a trovare le informazioni di cui avevano bisogno</a:t>
            </a:r>
            <a:r>
              <a:rPr lang="en" sz="1400" dirty="0"/>
              <a:t> anche se con percorsi diversi da quelli che avevamo inizialmente previsto.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La maggior parte degli utenti ha </a:t>
            </a:r>
            <a:r>
              <a:rPr lang="en" sz="1400" b="1" dirty="0"/>
              <a:t>apprezzato tantissimo la fascia dei contenuti più consultati </a:t>
            </a:r>
            <a:r>
              <a:rPr lang="en" sz="1400" dirty="0"/>
              <a:t>quindi ha cercato di utilizzarla anche quando non c’era una voce esplicita, ad esempio per cercare informazioni sulla TARI 3 utenti sono passati dai contenuti più consultati poi Settori, servizi, uffici e poi Ufficio Tributi invece che cercare tra le aree tematiche. Questa modalità di navigazione si è ripetuta più volte anche per altri task.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Una volta arrivati al contenuto alcuni dubbi su cosa fare permanevano a causa di etichette poco chiare. (ad es. Permesso ZTL per domiciliati o non residenti?)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Il task 7 che era quello più imprevedibile, ci ha permesso di testare l’architettura informativa anche in </a:t>
            </a:r>
            <a:r>
              <a:rPr lang="en" sz="1400" b="1" dirty="0"/>
              <a:t>scenari che non avevamo programmato</a:t>
            </a:r>
            <a:r>
              <a:rPr lang="en" sz="1400" dirty="0"/>
              <a:t> e anche in questo caso </a:t>
            </a:r>
            <a:r>
              <a:rPr lang="en" sz="1400" b="1" dirty="0"/>
              <a:t>gli utenti sono riusciti a concludere le attività con successo</a:t>
            </a:r>
            <a:r>
              <a:rPr lang="en" sz="1400" dirty="0"/>
              <a:t>, i temi cercati sono stati: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endParaRPr sz="1400" dirty="0"/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Il PGT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Albo pretorio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Controllare numero di telefono ufficio tecnico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Menu bimbi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Cambio residenza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Ufficio traffico  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Percorso delle mura di 6 km che è stato inaugurato a settembre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Rifare il permesso per il parcheggio</a:t>
            </a:r>
          </a:p>
          <a:p>
            <a:pPr marL="0" lvl="0" indent="-69850" rtl="0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 b="1" dirty="0"/>
              <a:t>Debriefing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Dopo aver concluso le attività abbiamo chiesto di nuovo un parere sul sito e sull’esperienza appena conclusa, e gli utenti ci hanno confermato le impressioni iniziali dichiarando che </a:t>
            </a:r>
            <a:r>
              <a:rPr lang="en" sz="1400" b="1" dirty="0"/>
              <a:t>il sito risulta più chiaro e comprensibile rispetto all’attuale,</a:t>
            </a:r>
            <a:r>
              <a:rPr lang="en" sz="1400" dirty="0"/>
              <a:t> che l’esperienza appena conclusa è risultata positiva e che le etichette sono tutto sommato comprensibili.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1400" dirty="0"/>
              <a:t>1 - La progettazione si è posta l’obiettivo di permettere all’utente di trovare facilmente l’informazione di cui ha bisogno, questo aspetto interessa anche la</a:t>
            </a:r>
            <a:r>
              <a:rPr lang="en" sz="1400" b="1" dirty="0"/>
              <a:t> scrittura del singolo contenuto</a:t>
            </a:r>
            <a:r>
              <a:rPr lang="en" sz="1400" dirty="0"/>
              <a:t>: è inutile far arrivare velocemente l’utente al servizio di cui ha bisogno se poi le informazioni che vengono veicolate sono frammentarie, prolisse o scritte in un linguaggio ostico.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2 -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Servizio del comune | E' possibile farlo online? | Esiste modulistica da scaricare? | Quale ufficio eroga questo servizio? | A che area / aree tematiche appartiene?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b="1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3- Per fare in modo che lo sforzo compiuto in questa prima fase di progettazione non si perda una volta andato online il sito ma prosegua nel tempo continuando a dare i suoi frutti è necessario costituire una </a:t>
            </a:r>
            <a:r>
              <a:rPr lang="en" sz="1400" b="1" dirty="0"/>
              <a:t>redazione editoriale</a:t>
            </a:r>
            <a:r>
              <a:rPr lang="en" sz="1400" dirty="0"/>
              <a:t> che si occupi di: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Coordinare</a:t>
            </a:r>
            <a:r>
              <a:rPr lang="en" sz="1400" dirty="0"/>
              <a:t> il lavoro di pubblicazione sul sito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Verificare che le i contenuti pubblicati rispettino le </a:t>
            </a:r>
            <a:r>
              <a:rPr lang="en" sz="1400" b="1" dirty="0"/>
              <a:t>linee guida</a:t>
            </a:r>
            <a:r>
              <a:rPr lang="en" sz="1400" dirty="0"/>
              <a:t> decisi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Verificare che le informazioni siano sempre </a:t>
            </a:r>
            <a:r>
              <a:rPr lang="en" sz="1400" b="1" dirty="0"/>
              <a:t>aggiornate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Monitorare gli </a:t>
            </a:r>
            <a:r>
              <a:rPr lang="en" sz="1400" b="1" dirty="0"/>
              <a:t>accessi al sito e i feedback degli utenti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Evitare</a:t>
            </a:r>
            <a:r>
              <a:rPr lang="en" sz="1400" dirty="0"/>
              <a:t> che il numero degli elementi in homepage (1 news in evidenza, 8 contenuti più consultati, 6 news, 3 video) aumenti incontrollatamente fino a ricadere nelle condizioni di </a:t>
            </a:r>
            <a:r>
              <a:rPr lang="en" sz="1400" b="1" dirty="0"/>
              <a:t>affollamento</a:t>
            </a:r>
            <a:r>
              <a:rPr lang="en" sz="1400" dirty="0"/>
              <a:t> attuale.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b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4 - Consigliamo, dopo la messa on line del nuovo sito, di effettuare un’attività di monitoraggio del reale utilizzo del sito da parte degli utenti. Questa attività ha come obiettivo la </a:t>
            </a:r>
            <a:r>
              <a:rPr lang="en" sz="1400" b="1" dirty="0"/>
              <a:t>verifica sul campo delle decisioni prese</a:t>
            </a:r>
            <a:r>
              <a:rPr lang="en" sz="1400" dirty="0"/>
              <a:t> in sede di progettazione e l’eventuale adozione di modifiche correttive.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Tra le attività di UX Monitoring: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Analisi dei </a:t>
            </a:r>
            <a:r>
              <a:rPr lang="en" sz="1400" b="1" dirty="0"/>
              <a:t>dati di navigazione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Analisi delle </a:t>
            </a:r>
            <a:r>
              <a:rPr lang="en" sz="1400" b="1" dirty="0"/>
              <a:t>modalità di navigazione</a:t>
            </a:r>
            <a:r>
              <a:rPr lang="en" sz="1400" dirty="0"/>
              <a:t> attraverso report che visualizzino le mappe di calore del sito (indicano visivamente le aree più cliccate da parte dell’utente)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Interviste campione</a:t>
            </a:r>
            <a:r>
              <a:rPr lang="en" sz="1400" dirty="0"/>
              <a:t> a cittadini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User test</a:t>
            </a:r>
            <a:r>
              <a:rPr lang="en" sz="1400" dirty="0"/>
              <a:t> su particolari pagine/sezione individuate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Survey</a:t>
            </a:r>
            <a:r>
              <a:rPr lang="en" sz="1400" dirty="0"/>
              <a:t> online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1100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non significa introdurre funzioni di supporto alla normale azione amministrativa,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65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rPr lang="en" sz="1400" dirty="0"/>
              <a:t>Lo User Experience Design è focalizzato nel trovare il punto di incontro tra:</a:t>
            </a:r>
          </a:p>
          <a:p>
            <a:pPr marL="571500" lvl="0" indent="-4318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400"/>
              <a:buChar char="•"/>
            </a:pPr>
            <a:r>
              <a:rPr lang="en" sz="1400" dirty="0"/>
              <a:t>Bisogni, desideri e aspettative degli utenti</a:t>
            </a:r>
          </a:p>
          <a:p>
            <a:pPr marL="571500" lvl="0" indent="-4318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400"/>
              <a:buChar char="•"/>
            </a:pPr>
            <a:r>
              <a:rPr lang="en" sz="1400" dirty="0"/>
              <a:t>Obiettivi di business del progetto</a:t>
            </a:r>
          </a:p>
          <a:p>
            <a:pPr marL="571500" lvl="0" indent="-4318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400"/>
              <a:buChar char="•"/>
            </a:pPr>
            <a:r>
              <a:rPr lang="en" sz="1400" dirty="0"/>
              <a:t>Vincoli tecnici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400" b="1" dirty="0"/>
              <a:t>Ricerca</a:t>
            </a:r>
            <a:r>
              <a:rPr lang="en" sz="1400" dirty="0"/>
              <a:t>: Raccolta di informazioni sugli obiettivi di business, del progetto, sugli utenti, le funzionalità del progetto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400" b="1" dirty="0"/>
              <a:t>Ideazione</a:t>
            </a:r>
            <a:r>
              <a:rPr lang="en" sz="1400" dirty="0"/>
              <a:t>: Design del nuovo progetto: architettura delle informazioni, interfaccia utente, interazioni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400" b="1" dirty="0"/>
              <a:t>Valutazione</a:t>
            </a:r>
            <a:r>
              <a:rPr lang="en" sz="1400" dirty="0"/>
              <a:t>: Prototipo navigabile e test con gli utenti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endParaRPr sz="18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Abbiamo fatto un workshop con il gruppo di lavoro del Comune per definire insieme i </a:t>
            </a:r>
            <a:r>
              <a:rPr lang="en" sz="1400" b="1"/>
              <a:t>valori</a:t>
            </a:r>
            <a:r>
              <a:rPr lang="en" sz="1400"/>
              <a:t> dell’Amministrazione e gli </a:t>
            </a:r>
            <a:r>
              <a:rPr lang="en" sz="1400" b="1"/>
              <a:t>obiettivi</a:t>
            </a:r>
            <a:r>
              <a:rPr lang="en" sz="1400"/>
              <a:t> del redesign.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/>
              <a:t>Valori: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Partecipazione, Inclusione, condivisione, responsabilità, apertura, accoglienza (10 voti)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Chiarezza, semplicità, accessibilità delle informazioni (9 voti)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Cambiamento, innovazione (6 voti)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Trasparenza, integrità (5 voti)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Proattività, vicinanza, prossimità attenzione alle esigenze dei cittadini (5 voti)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/>
              <a:t>Servizio pubblico, bene comune (4 voti)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/>
              <a:t>Obiettivi: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Servizi online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Maggiore interattività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Trovabilità delle informazioni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Comprensione delle informazioni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/>
              <a:t>Architettura delle informazioni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Con un gruppo di dipendenti dell’Amministrazione comunale abbiamo lavorato alla definizione delle </a:t>
            </a:r>
            <a:r>
              <a:rPr lang="en" sz="1400" b="1" dirty="0"/>
              <a:t>proto-personas, ai loro bisogni e alle soluzioni</a:t>
            </a:r>
            <a:br>
              <a:rPr lang="en" sz="1400" b="1" dirty="0"/>
            </a:br>
            <a:endParaRPr lang="en" sz="1400" b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Abbiamo diviso i partecipanti in 4 gruppi e assegnato ad ogni gruppo una categoria di utilizzatori su cui costruire la proto-personas: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dirty="0"/>
              <a:t>Cittadini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dirty="0"/>
              <a:t>Professionisti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dirty="0"/>
              <a:t>Genitore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Attività commerciale</a:t>
            </a:r>
          </a:p>
          <a:p>
            <a:pPr marL="0" lvl="0" indent="-69850" rtl="0">
              <a:lnSpc>
                <a:spcPct val="115000"/>
              </a:lnSpc>
              <a:spcBef>
                <a:spcPts val="260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Le </a:t>
            </a:r>
            <a:r>
              <a:rPr lang="en" sz="1400" b="1" dirty="0"/>
              <a:t>proto-personas</a:t>
            </a:r>
            <a:r>
              <a:rPr lang="en" sz="1400" dirty="0"/>
              <a:t> sono profili fittizi creati per rappresentare i bisogni, le aspirazioni e i comportamenti di un particolare segmento di utenti reali.</a:t>
            </a:r>
          </a:p>
          <a:p>
            <a:pPr marL="0" lvl="0" indent="-69850" rtl="0">
              <a:lnSpc>
                <a:spcPct val="115000"/>
              </a:lnSpc>
              <a:spcBef>
                <a:spcPts val="260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b="1" dirty="0"/>
              <a:t>Per ogni proto-personas i gruppi hanno definito:</a:t>
            </a:r>
          </a:p>
          <a:p>
            <a:pPr marL="457200" lvl="0" indent="-317500" rtl="0">
              <a:lnSpc>
                <a:spcPct val="115000"/>
              </a:lnSpc>
              <a:spcBef>
                <a:spcPts val="2600"/>
              </a:spcBef>
              <a:spcAft>
                <a:spcPts val="0"/>
              </a:spcAft>
              <a:buSzPts val="1400"/>
              <a:buChar char="●"/>
            </a:pPr>
            <a:r>
              <a:rPr lang="en" sz="1400" dirty="0"/>
              <a:t>Scheda con </a:t>
            </a:r>
            <a:r>
              <a:rPr lang="en" sz="1400" b="1" dirty="0"/>
              <a:t>profilo e descrizione</a:t>
            </a:r>
            <a:r>
              <a:rPr lang="en" sz="1400" dirty="0"/>
              <a:t> della proto-personas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1" dirty="0"/>
              <a:t>Empathy ma</a:t>
            </a:r>
            <a:r>
              <a:rPr lang="en" sz="1400" dirty="0"/>
              <a:t>p: una mappa per capire emozioni, pensieri ed azioni del nostro utente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1" dirty="0"/>
              <a:t>Storyboard</a:t>
            </a:r>
            <a:r>
              <a:rPr lang="en" sz="1400" dirty="0"/>
              <a:t> con la descrizione di una giornata tipo dell’utente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Mappa con </a:t>
            </a:r>
            <a:r>
              <a:rPr lang="en" sz="1400" b="1" dirty="0"/>
              <a:t>bisogni e problemi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Con esponenti di realtà associative del territorio Pavese e professionisti </a:t>
            </a:r>
            <a:r>
              <a:rPr lang="en" sz="1400" b="1" dirty="0"/>
              <a:t>portatori di bisogni collettivi</a:t>
            </a:r>
            <a:r>
              <a:rPr lang="en" sz="1400" dirty="0"/>
              <a:t> rispetto all’amministrazione comunale e </a:t>
            </a:r>
            <a:r>
              <a:rPr lang="en" sz="1400" b="1" dirty="0"/>
              <a:t>come cittadini</a:t>
            </a:r>
            <a:r>
              <a:rPr lang="en" sz="1400" dirty="0"/>
              <a:t> utilizzatori del sito web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dirty="0"/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Le domande rivolte agli intervistati avevano 4 </a:t>
            </a:r>
            <a:r>
              <a:rPr lang="en" sz="1400" b="1" dirty="0"/>
              <a:t>obiettivi</a:t>
            </a:r>
            <a:r>
              <a:rPr lang="en" sz="1400" dirty="0"/>
              <a:t> principali: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b="1" dirty="0"/>
              <a:t>Conoscere l'utente</a:t>
            </a:r>
            <a:r>
              <a:rPr lang="en" sz="1400" dirty="0"/>
              <a:t>: sapere chi è, cosa fa e raccogliere dati per costruire le personas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Indagare che tipo di </a:t>
            </a:r>
            <a:r>
              <a:rPr lang="en" sz="1400" b="1" dirty="0"/>
              <a:t>esperienza</a:t>
            </a:r>
            <a:r>
              <a:rPr lang="en" sz="1400" dirty="0"/>
              <a:t> l’utente aveva avuto con il sito attuale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Raccogliere </a:t>
            </a:r>
            <a:r>
              <a:rPr lang="en" sz="1400" b="1" dirty="0"/>
              <a:t>spunti</a:t>
            </a:r>
            <a:r>
              <a:rPr lang="en" sz="1400" dirty="0"/>
              <a:t> per possibili miglioramenti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ts val="1400"/>
              <a:buChar char="●"/>
            </a:pPr>
            <a:r>
              <a:rPr lang="en" sz="1400" dirty="0"/>
              <a:t>Verificare se e come i </a:t>
            </a:r>
            <a:r>
              <a:rPr lang="en" sz="1400" b="1" dirty="0"/>
              <a:t>temi dell'associazione</a:t>
            </a:r>
            <a:r>
              <a:rPr lang="en" sz="1400" dirty="0"/>
              <a:t>	vengano rappresentati nella comunicazione digitale del Comune	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sz="1400" dirty="0"/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/>
              <a:t>Esperienza: Faticosa. </a:t>
            </a:r>
            <a:br>
              <a:rPr lang="en" sz="1400" dirty="0"/>
            </a:br>
            <a:r>
              <a:rPr lang="en" sz="1400" dirty="0"/>
              <a:t>La maggior parte degli intervistati usa il sito per lavoro alla </a:t>
            </a:r>
            <a:r>
              <a:rPr lang="en" sz="1400" b="1" dirty="0"/>
              <a:t>ricerca di informazioni, documenti, bandi, norme, moduli </a:t>
            </a:r>
            <a:r>
              <a:rPr lang="en" sz="1400" dirty="0"/>
              <a:t>e spesso la ricerca si fa complicata principalmente a causa dello schema organizzativo che fa riferimento all’organigramma del comune piuttosto che ai bisogni degli utenti.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Il problema più comune è quello della ricerca di </a:t>
            </a:r>
            <a:r>
              <a:rPr lang="en" sz="1400" b="1" dirty="0"/>
              <a:t>contatti</a:t>
            </a:r>
            <a:r>
              <a:rPr lang="en" sz="1400" dirty="0"/>
              <a:t>, operazione che dovrebbe essere tutto sommato semplice e per la quale invece quasi tutti gli intervistati hanno avuto delle difficoltà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100"/>
              <a:buFont typeface="Arial"/>
              <a:buNone/>
            </a:pPr>
            <a:r>
              <a:rPr lang="en" sz="1400" dirty="0"/>
              <a:t>Chi arriva all’informazione deve poi affrontare un’altra serie di ostacoli: verificare che i dati siano </a:t>
            </a:r>
            <a:r>
              <a:rPr lang="en" sz="1400" b="1" dirty="0"/>
              <a:t>aggiornati</a:t>
            </a:r>
            <a:r>
              <a:rPr lang="en" sz="1400" dirty="0"/>
              <a:t>, capire il </a:t>
            </a:r>
            <a:r>
              <a:rPr lang="en" sz="1400" b="1" dirty="0"/>
              <a:t>linguaggio</a:t>
            </a:r>
            <a:r>
              <a:rPr lang="en" sz="1400" dirty="0"/>
              <a:t> con cui sono scritti, dover scaricare un </a:t>
            </a:r>
            <a:r>
              <a:rPr lang="en" sz="1400" b="1" dirty="0"/>
              <a:t>pdf</a:t>
            </a:r>
            <a:r>
              <a:rPr lang="en" sz="1400" dirty="0"/>
              <a:t> invece di leggere le informazioni direttamente online 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dirty="0">
                <a:solidFill>
                  <a:schemeClr val="dk1"/>
                </a:solidFill>
              </a:rPr>
              <a:t>Indirizzata a tutti i cittadini di Pavia attraverso cui abbiamo raccolto informazioni rispetto </a:t>
            </a:r>
            <a:r>
              <a:rPr lang="en" sz="1400" b="1" dirty="0">
                <a:solidFill>
                  <a:schemeClr val="dk1"/>
                </a:solidFill>
              </a:rPr>
              <a:t>all’attuale sito, modalità di utilizzo, richieste, problemi</a:t>
            </a:r>
            <a:r>
              <a:rPr lang="en" sz="1400" dirty="0">
                <a:solidFill>
                  <a:schemeClr val="dk1"/>
                </a:solidFill>
              </a:rPr>
              <a:t> etc. </a:t>
            </a:r>
            <a:br>
              <a:rPr lang="en" sz="1400" dirty="0">
                <a:solidFill>
                  <a:schemeClr val="dk1"/>
                </a:solidFill>
              </a:rPr>
            </a:br>
            <a:r>
              <a:rPr lang="en" sz="1400" dirty="0">
                <a:solidFill>
                  <a:schemeClr val="dk1"/>
                </a:solidFill>
              </a:rPr>
              <a:t/>
            </a:r>
            <a:br>
              <a:rPr lang="en" sz="1400" dirty="0">
                <a:solidFill>
                  <a:schemeClr val="dk1"/>
                </a:solidFill>
              </a:rPr>
            </a:br>
            <a:r>
              <a:rPr lang="en" sz="1400" dirty="0">
                <a:solidFill>
                  <a:schemeClr val="dk1"/>
                </a:solidFill>
              </a:rPr>
              <a:t>La survey è rimasta online dal </a:t>
            </a:r>
            <a:r>
              <a:rPr lang="en" sz="1400" b="1" dirty="0">
                <a:solidFill>
                  <a:schemeClr val="dk1"/>
                </a:solidFill>
              </a:rPr>
              <a:t>9 al 28 Maggio</a:t>
            </a:r>
            <a:r>
              <a:rPr lang="en" sz="1400" dirty="0">
                <a:solidFill>
                  <a:schemeClr val="dk1"/>
                </a:solidFill>
              </a:rPr>
              <a:t> e ha raccolto </a:t>
            </a:r>
            <a:r>
              <a:rPr lang="en" sz="1400" b="1" dirty="0">
                <a:solidFill>
                  <a:schemeClr val="dk1"/>
                </a:solidFill>
              </a:rPr>
              <a:t>416 risposte</a:t>
            </a:r>
            <a:r>
              <a:rPr lang="en" sz="1400" dirty="0">
                <a:solidFill>
                  <a:schemeClr val="dk1"/>
                </a:solidFill>
              </a:rPr>
              <a:t> dai cittadini pavesi.</a:t>
            </a:r>
            <a:br>
              <a:rPr lang="en" sz="1400" dirty="0">
                <a:solidFill>
                  <a:schemeClr val="dk1"/>
                </a:solidFill>
              </a:rPr>
            </a:br>
            <a:r>
              <a:rPr lang="en" sz="1400" dirty="0">
                <a:solidFill>
                  <a:schemeClr val="dk1"/>
                </a:solidFill>
              </a:rPr>
              <a:t/>
            </a:r>
            <a:br>
              <a:rPr lang="en" sz="1400" dirty="0">
                <a:solidFill>
                  <a:schemeClr val="dk1"/>
                </a:solidFill>
              </a:rPr>
            </a:br>
            <a:r>
              <a:rPr lang="en" sz="1400" dirty="0">
                <a:solidFill>
                  <a:schemeClr val="dk1"/>
                </a:solidFill>
              </a:rPr>
              <a:t>La fascia d’età </a:t>
            </a:r>
            <a:r>
              <a:rPr lang="en" sz="1400" b="1" dirty="0">
                <a:solidFill>
                  <a:schemeClr val="dk1"/>
                </a:solidFill>
              </a:rPr>
              <a:t>31-60 ann</a:t>
            </a:r>
            <a:r>
              <a:rPr lang="en" sz="1400" dirty="0">
                <a:solidFill>
                  <a:schemeClr val="dk1"/>
                </a:solidFill>
              </a:rPr>
              <a:t>i è stata quella che più ha partecipato alla survey con una </a:t>
            </a:r>
            <a:r>
              <a:rPr lang="en" sz="1400" b="1" dirty="0">
                <a:solidFill>
                  <a:schemeClr val="dk1"/>
                </a:solidFill>
              </a:rPr>
              <a:t>prevalenza di donne</a:t>
            </a:r>
            <a:r>
              <a:rPr lang="en" sz="1400" dirty="0">
                <a:solidFill>
                  <a:schemeClr val="dk1"/>
                </a:solidFill>
              </a:rPr>
              <a:t> (55%), una percentuale di </a:t>
            </a:r>
            <a:r>
              <a:rPr lang="en" sz="1400" b="1" dirty="0">
                <a:solidFill>
                  <a:schemeClr val="dk1"/>
                </a:solidFill>
              </a:rPr>
              <a:t>laurea magistrale</a:t>
            </a:r>
            <a:r>
              <a:rPr lang="en" sz="1400" dirty="0">
                <a:solidFill>
                  <a:schemeClr val="dk1"/>
                </a:solidFill>
              </a:rPr>
              <a:t> del 41,8% e di </a:t>
            </a:r>
            <a:r>
              <a:rPr lang="en" sz="1400" b="1" dirty="0">
                <a:solidFill>
                  <a:schemeClr val="dk1"/>
                </a:solidFill>
              </a:rPr>
              <a:t>post-laurea</a:t>
            </a:r>
            <a:r>
              <a:rPr lang="en" sz="1400" dirty="0">
                <a:solidFill>
                  <a:schemeClr val="dk1"/>
                </a:solidFill>
              </a:rPr>
              <a:t> del 18,3%.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chemeClr val="dk1"/>
                </a:solidFill>
              </a:rPr>
              <a:t>In generale è stato manifestato un </a:t>
            </a:r>
            <a:r>
              <a:rPr lang="en" sz="1400" b="1" dirty="0">
                <a:solidFill>
                  <a:schemeClr val="dk1"/>
                </a:solidFill>
              </a:rPr>
              <a:t>utilizzo saltuario del sito web</a:t>
            </a:r>
            <a:r>
              <a:rPr lang="en" sz="1400" dirty="0">
                <a:solidFill>
                  <a:schemeClr val="dk1"/>
                </a:solidFill>
              </a:rPr>
              <a:t>, una generale soddisfazione riguardo al sito attuale ma </a:t>
            </a:r>
            <a:r>
              <a:rPr lang="en" sz="1400" b="1" dirty="0">
                <a:solidFill>
                  <a:schemeClr val="dk1"/>
                </a:solidFill>
              </a:rPr>
              <a:t>poca soddisfazione</a:t>
            </a:r>
            <a:r>
              <a:rPr lang="en" sz="1400" dirty="0">
                <a:solidFill>
                  <a:schemeClr val="dk1"/>
                </a:solidFill>
              </a:rPr>
              <a:t> sulla possibilità di </a:t>
            </a:r>
            <a:r>
              <a:rPr lang="en" sz="1400" b="1" dirty="0">
                <a:solidFill>
                  <a:schemeClr val="dk1"/>
                </a:solidFill>
              </a:rPr>
              <a:t>raggiungere le informazioni</a:t>
            </a:r>
            <a:r>
              <a:rPr lang="en" sz="1400" dirty="0">
                <a:solidFill>
                  <a:schemeClr val="dk1"/>
                </a:solidFill>
              </a:rPr>
              <a:t> in pochi click, sulla </a:t>
            </a:r>
            <a:r>
              <a:rPr lang="en" sz="1400" b="1" dirty="0">
                <a:solidFill>
                  <a:schemeClr val="dk1"/>
                </a:solidFill>
              </a:rPr>
              <a:t>semplicità</a:t>
            </a:r>
            <a:r>
              <a:rPr lang="en" sz="1400" dirty="0">
                <a:solidFill>
                  <a:schemeClr val="dk1"/>
                </a:solidFill>
              </a:rPr>
              <a:t> di navigazione e sull’</a:t>
            </a:r>
            <a:r>
              <a:rPr lang="en" sz="1400" b="1" dirty="0">
                <a:solidFill>
                  <a:schemeClr val="dk1"/>
                </a:solidFill>
              </a:rPr>
              <a:t>organizzazione dei contenuti.</a:t>
            </a:r>
          </a:p>
          <a:p>
            <a:pPr marL="45720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chemeClr val="dk1"/>
              </a:solidFill>
            </a:endParaRP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chemeClr val="dk1"/>
                </a:solidFill>
              </a:rPr>
              <a:t>Da domande più specifiche come ad esempio “Per quale motivo utilizzi il sito principalmente” sono emerse indicazioni sulle </a:t>
            </a:r>
            <a:r>
              <a:rPr lang="en" sz="1400" b="1" dirty="0">
                <a:solidFill>
                  <a:schemeClr val="dk1"/>
                </a:solidFill>
              </a:rPr>
              <a:t>tematiche di maggiore interesse</a:t>
            </a:r>
            <a:r>
              <a:rPr lang="en" sz="1400" dirty="0">
                <a:solidFill>
                  <a:schemeClr val="dk1"/>
                </a:solidFill>
              </a:rPr>
              <a:t>: cultura e tempo libero, uffici comunali, bandi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200"/>
              <a:buNone/>
              <a:defRPr sz="5200"/>
            </a:lvl1pPr>
            <a:lvl2pPr lvl="1" algn="ctr">
              <a:spcBef>
                <a:spcPts val="0"/>
              </a:spcBef>
              <a:buSzPts val="5200"/>
              <a:buNone/>
              <a:defRPr sz="5200"/>
            </a:lvl2pPr>
            <a:lvl3pPr lvl="2" algn="ctr">
              <a:spcBef>
                <a:spcPts val="0"/>
              </a:spcBef>
              <a:buSzPts val="5200"/>
              <a:buNone/>
              <a:defRPr sz="5200"/>
            </a:lvl3pPr>
            <a:lvl4pPr lvl="3" algn="ctr">
              <a:spcBef>
                <a:spcPts val="0"/>
              </a:spcBef>
              <a:buSzPts val="5200"/>
              <a:buNone/>
              <a:defRPr sz="5200"/>
            </a:lvl4pPr>
            <a:lvl5pPr lvl="4" algn="ctr">
              <a:spcBef>
                <a:spcPts val="0"/>
              </a:spcBef>
              <a:buSzPts val="5200"/>
              <a:buNone/>
              <a:defRPr sz="5200"/>
            </a:lvl5pPr>
            <a:lvl6pPr lvl="5" algn="ctr">
              <a:spcBef>
                <a:spcPts val="0"/>
              </a:spcBef>
              <a:buSzPts val="5200"/>
              <a:buNone/>
              <a:defRPr sz="5200"/>
            </a:lvl6pPr>
            <a:lvl7pPr lvl="6" algn="ctr">
              <a:spcBef>
                <a:spcPts val="0"/>
              </a:spcBef>
              <a:buSzPts val="5200"/>
              <a:buNone/>
              <a:defRPr sz="5200"/>
            </a:lvl7pPr>
            <a:lvl8pPr lvl="7" algn="ctr">
              <a:spcBef>
                <a:spcPts val="0"/>
              </a:spcBef>
              <a:buSzPts val="5200"/>
              <a:buNone/>
              <a:defRPr sz="5200"/>
            </a:lvl8pPr>
            <a:lvl9pPr lvl="8" algn="ctr">
              <a:spcBef>
                <a:spcPts val="0"/>
              </a:spcBef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3000"/>
              <a:buNone/>
              <a:defRPr/>
            </a:lvl1pPr>
            <a:lvl2pPr lvl="1" rtl="0">
              <a:spcBef>
                <a:spcPts val="0"/>
              </a:spcBef>
              <a:buSzPts val="3000"/>
              <a:buNone/>
              <a:defRPr/>
            </a:lvl2pPr>
            <a:lvl3pPr lvl="2" rtl="0">
              <a:spcBef>
                <a:spcPts val="0"/>
              </a:spcBef>
              <a:buSzPts val="3000"/>
              <a:buNone/>
              <a:defRPr/>
            </a:lvl3pPr>
            <a:lvl4pPr lvl="3" rtl="0">
              <a:spcBef>
                <a:spcPts val="0"/>
              </a:spcBef>
              <a:buSzPts val="3000"/>
              <a:buNone/>
              <a:defRPr/>
            </a:lvl4pPr>
            <a:lvl5pPr lvl="4" rtl="0">
              <a:spcBef>
                <a:spcPts val="0"/>
              </a:spcBef>
              <a:buSzPts val="3000"/>
              <a:buNone/>
              <a:defRPr/>
            </a:lvl5pPr>
            <a:lvl6pPr lvl="5" rtl="0">
              <a:spcBef>
                <a:spcPts val="0"/>
              </a:spcBef>
              <a:buSzPts val="3000"/>
              <a:buNone/>
              <a:defRPr/>
            </a:lvl6pPr>
            <a:lvl7pPr lvl="6" rtl="0">
              <a:spcBef>
                <a:spcPts val="0"/>
              </a:spcBef>
              <a:buSzPts val="3000"/>
              <a:buNone/>
              <a:defRPr/>
            </a:lvl7pPr>
            <a:lvl8pPr lvl="7" rtl="0">
              <a:spcBef>
                <a:spcPts val="0"/>
              </a:spcBef>
              <a:buSzPts val="3000"/>
              <a:buNone/>
              <a:defRPr/>
            </a:lvl8pPr>
            <a:lvl9pPr lvl="8" rtl="0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●"/>
              <a:defRPr/>
            </a:lvl1pPr>
            <a:lvl2pPr lvl="1" rtl="0">
              <a:spcBef>
                <a:spcPts val="0"/>
              </a:spcBef>
              <a:buSzPts val="1400"/>
              <a:buChar char="○"/>
              <a:defRPr/>
            </a:lvl2pPr>
            <a:lvl3pPr lvl="2" rtl="0">
              <a:spcBef>
                <a:spcPts val="0"/>
              </a:spcBef>
              <a:buSzPts val="1400"/>
              <a:buChar char="■"/>
              <a:defRPr/>
            </a:lvl3pPr>
            <a:lvl4pPr lvl="3" rtl="0">
              <a:spcBef>
                <a:spcPts val="0"/>
              </a:spcBef>
              <a:buSzPts val="1400"/>
              <a:buChar char="●"/>
              <a:defRPr/>
            </a:lvl4pPr>
            <a:lvl5pPr lvl="4" rtl="0">
              <a:spcBef>
                <a:spcPts val="0"/>
              </a:spcBef>
              <a:buSzPts val="1400"/>
              <a:buChar char="○"/>
              <a:defRPr/>
            </a:lvl5pPr>
            <a:lvl6pPr lvl="5" rtl="0">
              <a:spcBef>
                <a:spcPts val="0"/>
              </a:spcBef>
              <a:buSzPts val="1400"/>
              <a:buChar char="■"/>
              <a:defRPr/>
            </a:lvl6pPr>
            <a:lvl7pPr lvl="6" rtl="0">
              <a:spcBef>
                <a:spcPts val="0"/>
              </a:spcBef>
              <a:buSzPts val="1400"/>
              <a:buChar char="●"/>
              <a:defRPr/>
            </a:lvl7pPr>
            <a:lvl8pPr lvl="7" rtl="0">
              <a:spcBef>
                <a:spcPts val="0"/>
              </a:spcBef>
              <a:buSzPts val="1400"/>
              <a:buChar char="○"/>
              <a:defRPr/>
            </a:lvl8pPr>
            <a:lvl9pPr lvl="8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3000"/>
              <a:buNone/>
              <a:defRPr/>
            </a:lvl1pPr>
            <a:lvl2pPr lvl="1" rtl="0">
              <a:spcBef>
                <a:spcPts val="0"/>
              </a:spcBef>
              <a:buSzPts val="3000"/>
              <a:buNone/>
              <a:defRPr/>
            </a:lvl2pPr>
            <a:lvl3pPr lvl="2" rtl="0">
              <a:spcBef>
                <a:spcPts val="0"/>
              </a:spcBef>
              <a:buSzPts val="3000"/>
              <a:buNone/>
              <a:defRPr/>
            </a:lvl3pPr>
            <a:lvl4pPr lvl="3" rtl="0">
              <a:spcBef>
                <a:spcPts val="0"/>
              </a:spcBef>
              <a:buSzPts val="3000"/>
              <a:buNone/>
              <a:defRPr/>
            </a:lvl4pPr>
            <a:lvl5pPr lvl="4" rtl="0">
              <a:spcBef>
                <a:spcPts val="0"/>
              </a:spcBef>
              <a:buSzPts val="3000"/>
              <a:buNone/>
              <a:defRPr/>
            </a:lvl5pPr>
            <a:lvl6pPr lvl="5" rtl="0">
              <a:spcBef>
                <a:spcPts val="0"/>
              </a:spcBef>
              <a:buSzPts val="3000"/>
              <a:buNone/>
              <a:defRPr/>
            </a:lvl6pPr>
            <a:lvl7pPr lvl="6" rtl="0">
              <a:spcBef>
                <a:spcPts val="0"/>
              </a:spcBef>
              <a:buSzPts val="3000"/>
              <a:buNone/>
              <a:defRPr/>
            </a:lvl7pPr>
            <a:lvl8pPr lvl="7" rtl="0">
              <a:spcBef>
                <a:spcPts val="0"/>
              </a:spcBef>
              <a:buSzPts val="3000"/>
              <a:buNone/>
              <a:defRPr/>
            </a:lvl8pPr>
            <a:lvl9pPr lvl="8" rtl="0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3000"/>
              <a:buNone/>
              <a:defRPr/>
            </a:lvl1pPr>
            <a:lvl2pPr lvl="1" rtl="0">
              <a:spcBef>
                <a:spcPts val="0"/>
              </a:spcBef>
              <a:buSzPts val="3000"/>
              <a:buNone/>
              <a:defRPr/>
            </a:lvl2pPr>
            <a:lvl3pPr lvl="2" rtl="0">
              <a:spcBef>
                <a:spcPts val="0"/>
              </a:spcBef>
              <a:buSzPts val="3000"/>
              <a:buNone/>
              <a:defRPr/>
            </a:lvl3pPr>
            <a:lvl4pPr lvl="3" rtl="0">
              <a:spcBef>
                <a:spcPts val="0"/>
              </a:spcBef>
              <a:buSzPts val="3000"/>
              <a:buNone/>
              <a:defRPr/>
            </a:lvl4pPr>
            <a:lvl5pPr lvl="4" rtl="0">
              <a:spcBef>
                <a:spcPts val="0"/>
              </a:spcBef>
              <a:buSzPts val="3000"/>
              <a:buNone/>
              <a:defRPr/>
            </a:lvl5pPr>
            <a:lvl6pPr lvl="5" rtl="0">
              <a:spcBef>
                <a:spcPts val="0"/>
              </a:spcBef>
              <a:buSzPts val="3000"/>
              <a:buNone/>
              <a:defRPr/>
            </a:lvl6pPr>
            <a:lvl7pPr lvl="6" rtl="0">
              <a:spcBef>
                <a:spcPts val="0"/>
              </a:spcBef>
              <a:buSzPts val="3000"/>
              <a:buNone/>
              <a:defRPr/>
            </a:lvl7pPr>
            <a:lvl8pPr lvl="7" rtl="0">
              <a:spcBef>
                <a:spcPts val="0"/>
              </a:spcBef>
              <a:buSzPts val="3000"/>
              <a:buNone/>
              <a:defRPr/>
            </a:lvl8pPr>
            <a:lvl9pPr lvl="8" rtl="0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ts val="2400"/>
              <a:buNone/>
              <a:defRPr sz="2400"/>
            </a:lvl1pPr>
            <a:lvl2pPr lvl="1" rtl="0">
              <a:spcBef>
                <a:spcPts val="0"/>
              </a:spcBef>
              <a:buSzPts val="2400"/>
              <a:buNone/>
              <a:defRPr sz="2400"/>
            </a:lvl2pPr>
            <a:lvl3pPr lvl="2" rtl="0">
              <a:spcBef>
                <a:spcPts val="0"/>
              </a:spcBef>
              <a:buSzPts val="2400"/>
              <a:buNone/>
              <a:defRPr sz="2400"/>
            </a:lvl3pPr>
            <a:lvl4pPr lvl="3" rtl="0">
              <a:spcBef>
                <a:spcPts val="0"/>
              </a:spcBef>
              <a:buSzPts val="2400"/>
              <a:buNone/>
              <a:defRPr sz="2400"/>
            </a:lvl4pPr>
            <a:lvl5pPr lvl="4" rtl="0">
              <a:spcBef>
                <a:spcPts val="0"/>
              </a:spcBef>
              <a:buSzPts val="2400"/>
              <a:buNone/>
              <a:defRPr sz="2400"/>
            </a:lvl5pPr>
            <a:lvl6pPr lvl="5" rtl="0">
              <a:spcBef>
                <a:spcPts val="0"/>
              </a:spcBef>
              <a:buSzPts val="2400"/>
              <a:buNone/>
              <a:defRPr sz="2400"/>
            </a:lvl6pPr>
            <a:lvl7pPr lvl="6" rtl="0">
              <a:spcBef>
                <a:spcPts val="0"/>
              </a:spcBef>
              <a:buSzPts val="2400"/>
              <a:buNone/>
              <a:defRPr sz="2400"/>
            </a:lvl7pPr>
            <a:lvl8pPr lvl="7" rtl="0">
              <a:spcBef>
                <a:spcPts val="0"/>
              </a:spcBef>
              <a:buSzPts val="2400"/>
              <a:buNone/>
              <a:defRPr sz="2400"/>
            </a:lvl8pPr>
            <a:lvl9pPr lvl="8" rtl="0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‹N›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5" name="Shape 85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ts val="1800"/>
              <a:buChar char="●"/>
              <a:defRPr/>
            </a:lvl1pPr>
            <a:lvl2pPr lvl="1" rtl="0">
              <a:spcBef>
                <a:spcPts val="0"/>
              </a:spcBef>
              <a:buSzPts val="1400"/>
              <a:buChar char="○"/>
              <a:defRPr/>
            </a:lvl2pPr>
            <a:lvl3pPr lvl="2" rtl="0">
              <a:spcBef>
                <a:spcPts val="0"/>
              </a:spcBef>
              <a:buSzPts val="1400"/>
              <a:buChar char="■"/>
              <a:defRPr/>
            </a:lvl3pPr>
            <a:lvl4pPr lvl="3" rtl="0">
              <a:spcBef>
                <a:spcPts val="0"/>
              </a:spcBef>
              <a:buSzPts val="1400"/>
              <a:buChar char="●"/>
              <a:defRPr/>
            </a:lvl4pPr>
            <a:lvl5pPr lvl="4" rtl="0">
              <a:spcBef>
                <a:spcPts val="0"/>
              </a:spcBef>
              <a:buSzPts val="1400"/>
              <a:buChar char="○"/>
              <a:defRPr/>
            </a:lvl5pPr>
            <a:lvl6pPr lvl="5" rtl="0">
              <a:spcBef>
                <a:spcPts val="0"/>
              </a:spcBef>
              <a:buSzPts val="1400"/>
              <a:buChar char="■"/>
              <a:defRPr/>
            </a:lvl6pPr>
            <a:lvl7pPr lvl="6" rtl="0">
              <a:spcBef>
                <a:spcPts val="0"/>
              </a:spcBef>
              <a:buSzPts val="1400"/>
              <a:buChar char="●"/>
              <a:defRPr/>
            </a:lvl7pPr>
            <a:lvl8pPr lvl="7" rtl="0">
              <a:spcBef>
                <a:spcPts val="0"/>
              </a:spcBef>
              <a:buSzPts val="1400"/>
              <a:buChar char="○"/>
              <a:defRPr/>
            </a:lvl8pPr>
            <a:lvl9pPr lvl="8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spcBef>
                <a:spcPts val="0"/>
              </a:spcBef>
              <a:buSzPts val="1800"/>
              <a:buChar char="●"/>
              <a:defRPr/>
            </a:lvl1pPr>
            <a:lvl2pPr lvl="1" algn="ctr" rtl="0">
              <a:spcBef>
                <a:spcPts val="0"/>
              </a:spcBef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335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6784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6512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519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8338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8131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85960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065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82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4976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02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‹N›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‹N›</a:t>
            </a:fld>
            <a:endParaRPr lang="en" sz="10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C7EA-8D0C-4DC7-BEA2-AB3E91FE37B5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7C368-56C6-4F3C-AEF1-B441E20B3A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88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5026" y="1050900"/>
            <a:ext cx="2016950" cy="51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-3244" y="1939043"/>
            <a:ext cx="9144000" cy="3219822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388725" y="2909750"/>
            <a:ext cx="8278500" cy="9510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dirty="0" smtClean="0">
                <a:solidFill>
                  <a:schemeClr val="accent1"/>
                </a:solidFill>
              </a:rPr>
              <a:t>Il sito web istituzionale del Comune di Pavia</a:t>
            </a:r>
            <a:endParaRPr lang="en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0" y="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39591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10 interviste per ascoltare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La voce degli utenti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7425" y="858363"/>
            <a:ext cx="3838875" cy="331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5445125" y="1199338"/>
            <a:ext cx="3000000" cy="1735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“Il Comune è organizzato per assessorati e presuppone che tutti sappiano già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che quella competenza è di quell’assessorato.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Ma il cittadino ha una domanda”</a:t>
            </a:r>
          </a:p>
        </p:txBody>
      </p:sp>
      <p:sp>
        <p:nvSpPr>
          <p:cNvPr id="175" name="Shape 175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0" y="0"/>
            <a:ext cx="4578000" cy="51435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81" name="Shape 181"/>
          <p:cNvCxnSpPr/>
          <p:nvPr/>
        </p:nvCxnSpPr>
        <p:spPr>
          <a:xfrm>
            <a:off x="5277175" y="4854850"/>
            <a:ext cx="3347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82" name="Shape 182"/>
          <p:cNvCxnSpPr/>
          <p:nvPr/>
        </p:nvCxnSpPr>
        <p:spPr>
          <a:xfrm>
            <a:off x="5401150" y="3721213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83" name="Shape 183"/>
          <p:cNvCxnSpPr/>
          <p:nvPr/>
        </p:nvCxnSpPr>
        <p:spPr>
          <a:xfrm>
            <a:off x="5429564" y="2609209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84" name="Shape 184"/>
          <p:cNvCxnSpPr/>
          <p:nvPr/>
        </p:nvCxnSpPr>
        <p:spPr>
          <a:xfrm>
            <a:off x="5437313" y="1511413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85" name="Shape 185"/>
          <p:cNvSpPr/>
          <p:nvPr/>
        </p:nvSpPr>
        <p:spPr>
          <a:xfrm>
            <a:off x="5720175" y="962675"/>
            <a:ext cx="395700" cy="38829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 txBox="1"/>
          <p:nvPr/>
        </p:nvSpPr>
        <p:spPr>
          <a:xfrm rot="-5400000">
            <a:off x="4991753" y="3737356"/>
            <a:ext cx="18726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Cultura  e tempo libero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39684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Un questionario per raccogliere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L’opinione dei cittadini</a:t>
            </a:r>
          </a:p>
        </p:txBody>
      </p:sp>
      <p:sp>
        <p:nvSpPr>
          <p:cNvPr id="188" name="Shape 188"/>
          <p:cNvSpPr/>
          <p:nvPr/>
        </p:nvSpPr>
        <p:spPr>
          <a:xfrm>
            <a:off x="6287488" y="3644459"/>
            <a:ext cx="395700" cy="12057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 txBox="1"/>
          <p:nvPr/>
        </p:nvSpPr>
        <p:spPr>
          <a:xfrm rot="-5400000">
            <a:off x="5915316" y="4093600"/>
            <a:ext cx="11601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Bandi e concorsi</a:t>
            </a:r>
          </a:p>
        </p:txBody>
      </p:sp>
      <p:sp>
        <p:nvSpPr>
          <p:cNvPr id="190" name="Shape 190"/>
          <p:cNvSpPr/>
          <p:nvPr/>
        </p:nvSpPr>
        <p:spPr>
          <a:xfrm>
            <a:off x="6827417" y="3703918"/>
            <a:ext cx="395700" cy="11460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 txBox="1"/>
          <p:nvPr/>
        </p:nvSpPr>
        <p:spPr>
          <a:xfrm rot="-5400000">
            <a:off x="6489745" y="4128034"/>
            <a:ext cx="10911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Uffici comunali</a:t>
            </a:r>
          </a:p>
        </p:txBody>
      </p:sp>
      <p:sp>
        <p:nvSpPr>
          <p:cNvPr id="192" name="Shape 192"/>
          <p:cNvSpPr/>
          <p:nvPr/>
        </p:nvSpPr>
        <p:spPr>
          <a:xfrm>
            <a:off x="7967675" y="3901177"/>
            <a:ext cx="395700" cy="9489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 txBox="1"/>
          <p:nvPr/>
        </p:nvSpPr>
        <p:spPr>
          <a:xfrm rot="-5400000">
            <a:off x="7746853" y="4240321"/>
            <a:ext cx="8574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Tasse</a:t>
            </a:r>
          </a:p>
        </p:txBody>
      </p:sp>
      <p:sp>
        <p:nvSpPr>
          <p:cNvPr id="194" name="Shape 194"/>
          <p:cNvSpPr/>
          <p:nvPr/>
        </p:nvSpPr>
        <p:spPr>
          <a:xfrm>
            <a:off x="7388433" y="3992675"/>
            <a:ext cx="395700" cy="8574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 txBox="1"/>
          <p:nvPr/>
        </p:nvSpPr>
        <p:spPr>
          <a:xfrm rot="-5400000">
            <a:off x="7167611" y="4240321"/>
            <a:ext cx="8574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Istruzione</a:t>
            </a:r>
          </a:p>
        </p:txBody>
      </p:sp>
      <p:sp>
        <p:nvSpPr>
          <p:cNvPr id="196" name="Shape 196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/>
        </p:nvSpPr>
        <p:spPr>
          <a:xfrm>
            <a:off x="0" y="0"/>
            <a:ext cx="4578000" cy="51435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40593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La forza dei numeri dall’analisi dei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Dati di traffico</a:t>
            </a:r>
          </a:p>
        </p:txBody>
      </p:sp>
      <p:sp>
        <p:nvSpPr>
          <p:cNvPr id="203" name="Shape 203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  <p:cxnSp>
        <p:nvCxnSpPr>
          <p:cNvPr id="204" name="Shape 204"/>
          <p:cNvCxnSpPr/>
          <p:nvPr/>
        </p:nvCxnSpPr>
        <p:spPr>
          <a:xfrm>
            <a:off x="5277175" y="4854850"/>
            <a:ext cx="3347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5" name="Shape 205"/>
          <p:cNvCxnSpPr/>
          <p:nvPr/>
        </p:nvCxnSpPr>
        <p:spPr>
          <a:xfrm>
            <a:off x="5401150" y="3721213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6" name="Shape 206"/>
          <p:cNvCxnSpPr/>
          <p:nvPr/>
        </p:nvCxnSpPr>
        <p:spPr>
          <a:xfrm>
            <a:off x="5429564" y="2609209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07" name="Shape 207"/>
          <p:cNvCxnSpPr/>
          <p:nvPr/>
        </p:nvCxnSpPr>
        <p:spPr>
          <a:xfrm>
            <a:off x="5437313" y="1511413"/>
            <a:ext cx="3002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08" name="Shape 208"/>
          <p:cNvSpPr/>
          <p:nvPr/>
        </p:nvSpPr>
        <p:spPr>
          <a:xfrm>
            <a:off x="5720175" y="756650"/>
            <a:ext cx="395700" cy="40890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/>
          <p:nvPr/>
        </p:nvSpPr>
        <p:spPr>
          <a:xfrm rot="-5400000">
            <a:off x="4991753" y="3737356"/>
            <a:ext cx="18726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Mobilità</a:t>
            </a:r>
          </a:p>
        </p:txBody>
      </p:sp>
      <p:sp>
        <p:nvSpPr>
          <p:cNvPr id="210" name="Shape 210"/>
          <p:cNvSpPr/>
          <p:nvPr/>
        </p:nvSpPr>
        <p:spPr>
          <a:xfrm>
            <a:off x="6287500" y="3485674"/>
            <a:ext cx="395700" cy="13644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 txBox="1"/>
          <p:nvPr/>
        </p:nvSpPr>
        <p:spPr>
          <a:xfrm rot="-5400000">
            <a:off x="5915316" y="4093600"/>
            <a:ext cx="11601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Servizi</a:t>
            </a:r>
          </a:p>
        </p:txBody>
      </p:sp>
      <p:sp>
        <p:nvSpPr>
          <p:cNvPr id="212" name="Shape 212"/>
          <p:cNvSpPr/>
          <p:nvPr/>
        </p:nvSpPr>
        <p:spPr>
          <a:xfrm>
            <a:off x="6827425" y="3485676"/>
            <a:ext cx="395700" cy="13641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 txBox="1"/>
          <p:nvPr/>
        </p:nvSpPr>
        <p:spPr>
          <a:xfrm rot="-5400000">
            <a:off x="6506749" y="4128034"/>
            <a:ext cx="10911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Lavori pubblici e urbanistica</a:t>
            </a:r>
          </a:p>
        </p:txBody>
      </p:sp>
      <p:sp>
        <p:nvSpPr>
          <p:cNvPr id="214" name="Shape 214"/>
          <p:cNvSpPr/>
          <p:nvPr/>
        </p:nvSpPr>
        <p:spPr>
          <a:xfrm>
            <a:off x="7967675" y="3655700"/>
            <a:ext cx="395700" cy="11943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 txBox="1"/>
          <p:nvPr/>
        </p:nvSpPr>
        <p:spPr>
          <a:xfrm rot="-5400000">
            <a:off x="7746853" y="4240321"/>
            <a:ext cx="8574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Istruzione</a:t>
            </a:r>
          </a:p>
        </p:txBody>
      </p:sp>
      <p:sp>
        <p:nvSpPr>
          <p:cNvPr id="216" name="Shape 216"/>
          <p:cNvSpPr/>
          <p:nvPr/>
        </p:nvSpPr>
        <p:spPr>
          <a:xfrm>
            <a:off x="7388425" y="3485675"/>
            <a:ext cx="395700" cy="13644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 txBox="1"/>
          <p:nvPr/>
        </p:nvSpPr>
        <p:spPr>
          <a:xfrm rot="-5400000">
            <a:off x="7207353" y="4280076"/>
            <a:ext cx="777900" cy="36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Tasse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Shape 222" descr="IMG_20170525_171642.jpg"/>
          <p:cNvPicPr preferRelativeResize="0"/>
          <p:nvPr/>
        </p:nvPicPr>
        <p:blipFill rotWithShape="1">
          <a:blip r:embed="rId3">
            <a:alphaModFix/>
          </a:blip>
          <a:srcRect l="15951" t="25059" r="16970"/>
          <a:stretch/>
        </p:blipFill>
        <p:spPr>
          <a:xfrm>
            <a:off x="76200" y="76200"/>
            <a:ext cx="5969695" cy="50021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 txBox="1">
            <a:spLocks noGrp="1"/>
          </p:cNvSpPr>
          <p:nvPr>
            <p:ph type="title" idx="4294967295"/>
          </p:nvPr>
        </p:nvSpPr>
        <p:spPr>
          <a:xfrm>
            <a:off x="304075" y="2916600"/>
            <a:ext cx="48579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rgbClr val="FFFFFF"/>
                </a:solidFill>
              </a:rPr>
              <a:t>Le raccomandazioni di Design Italia per  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</a:rPr>
              <a:t>Linee guida della PA</a:t>
            </a:r>
          </a:p>
        </p:txBody>
      </p:sp>
      <p:pic>
        <p:nvPicPr>
          <p:cNvPr id="224" name="Shape 224" descr="IMG_20170525_173357.jpg"/>
          <p:cNvPicPr preferRelativeResize="0"/>
          <p:nvPr/>
        </p:nvPicPr>
        <p:blipFill rotWithShape="1">
          <a:blip r:embed="rId4">
            <a:alphaModFix/>
          </a:blip>
          <a:srcRect l="1976" t="30262" r="55886" b="43343"/>
          <a:stretch/>
        </p:blipFill>
        <p:spPr>
          <a:xfrm>
            <a:off x="6096600" y="76200"/>
            <a:ext cx="2959500" cy="24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 descr="Schermata 2017-06-20 alle 17.00.32.png"/>
          <p:cNvPicPr preferRelativeResize="0"/>
          <p:nvPr/>
        </p:nvPicPr>
        <p:blipFill rotWithShape="1">
          <a:blip r:embed="rId5">
            <a:alphaModFix/>
          </a:blip>
          <a:srcRect l="3472" t="-16500" r="4901" b="-15078"/>
          <a:stretch/>
        </p:blipFill>
        <p:spPr>
          <a:xfrm>
            <a:off x="6096599" y="2606700"/>
            <a:ext cx="2959496" cy="2471701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IDEAZIONE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/>
        </p:nvSpPr>
        <p:spPr>
          <a:xfrm>
            <a:off x="4556725" y="-15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40326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Dalle evidenze della ricerca al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Design del prototipo</a:t>
            </a:r>
          </a:p>
        </p:txBody>
      </p:sp>
      <p:pic>
        <p:nvPicPr>
          <p:cNvPr id="233" name="Shape 233" descr="Homepage variante colori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6032" y="0"/>
            <a:ext cx="3458376" cy="9203123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IDEAZIONE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-9175" y="2524050"/>
            <a:ext cx="9144000" cy="2619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294900" y="294425"/>
            <a:ext cx="84426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Un test di usabilità per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 dirty="0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Verificare l’efficacia</a:t>
            </a:r>
          </a:p>
        </p:txBody>
      </p:sp>
      <p:pic>
        <p:nvPicPr>
          <p:cNvPr id="241" name="Shape 2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047" y="2524050"/>
            <a:ext cx="3347700" cy="2888652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/>
        </p:nvSpPr>
        <p:spPr>
          <a:xfrm>
            <a:off x="6299252" y="3011720"/>
            <a:ext cx="2486700" cy="1068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“Sarei felice se la mia Pubblica Amministrazione si dotasse di questo sito”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194047" y="2915700"/>
            <a:ext cx="2486700" cy="2227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100% </a:t>
            </a:r>
            <a:r>
              <a:rPr lang="en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en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1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Task conclusi con successo.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126722" y="2915700"/>
            <a:ext cx="2658600" cy="2227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30’- 1min</a:t>
            </a:r>
            <a:r>
              <a:rPr lang="en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br>
              <a:rPr lang="en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1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Tempo impiegato per task</a:t>
            </a:r>
          </a:p>
        </p:txBody>
      </p:sp>
      <p:sp>
        <p:nvSpPr>
          <p:cNvPr id="245" name="Shape 245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VALIDAZIONE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/>
        </p:nvSpPr>
        <p:spPr>
          <a:xfrm>
            <a:off x="4566000" y="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 txBox="1"/>
          <p:nvPr/>
        </p:nvSpPr>
        <p:spPr>
          <a:xfrm>
            <a:off x="5483575" y="2812075"/>
            <a:ext cx="3388200" cy="576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400" dirty="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Progettato mettendo al centro il cittadino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2400" dirty="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Rinnovato nel suo aspetto seguendo le linee guida del design PA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400" dirty="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Rinnovato nei contenuti (più semplicità e chiarezza)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sz="2400" dirty="0">
              <a:solidFill>
                <a:schemeClr val="dk2"/>
              </a:solidFill>
              <a:latin typeface="Fjalla One"/>
              <a:ea typeface="Fjalla One"/>
              <a:cs typeface="Fjalla One"/>
              <a:sym typeface="Fjalla One"/>
            </a:endParaRPr>
          </a:p>
        </p:txBody>
      </p:sp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40326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ll progetto ha gettato le fondamenta per un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100"/>
              <a:buFont typeface="Arial"/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nuovo sito</a:t>
            </a:r>
          </a:p>
        </p:txBody>
      </p:sp>
      <p:sp>
        <p:nvSpPr>
          <p:cNvPr id="253" name="Shape 253"/>
          <p:cNvSpPr/>
          <p:nvPr/>
        </p:nvSpPr>
        <p:spPr>
          <a:xfrm>
            <a:off x="4850100" y="71738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1</a:t>
            </a:r>
          </a:p>
        </p:txBody>
      </p:sp>
      <p:sp>
        <p:nvSpPr>
          <p:cNvPr id="254" name="Shape 254"/>
          <p:cNvSpPr/>
          <p:nvPr/>
        </p:nvSpPr>
        <p:spPr>
          <a:xfrm>
            <a:off x="4850100" y="178418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2</a:t>
            </a:r>
          </a:p>
        </p:txBody>
      </p:sp>
      <p:sp>
        <p:nvSpPr>
          <p:cNvPr id="255" name="Shape 255"/>
          <p:cNvSpPr/>
          <p:nvPr/>
        </p:nvSpPr>
        <p:spPr>
          <a:xfrm>
            <a:off x="4850100" y="323198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4566000" y="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/>
          <p:nvPr/>
        </p:nvSpPr>
        <p:spPr>
          <a:xfrm>
            <a:off x="4850100" y="41258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1</a:t>
            </a:r>
          </a:p>
        </p:txBody>
      </p:sp>
      <p:sp>
        <p:nvSpPr>
          <p:cNvPr id="262" name="Shape 262"/>
          <p:cNvSpPr txBox="1"/>
          <p:nvPr/>
        </p:nvSpPr>
        <p:spPr>
          <a:xfrm>
            <a:off x="5391063" y="449261"/>
            <a:ext cx="3648900" cy="1521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Revisione/scrittura del singolo contenuto </a:t>
            </a:r>
            <a:b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</a:br>
            <a: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(titoli, struttura, linguaggio)</a:t>
            </a:r>
          </a:p>
        </p:txBody>
      </p:sp>
      <p:sp>
        <p:nvSpPr>
          <p:cNvPr id="263" name="Shape 263"/>
          <p:cNvSpPr/>
          <p:nvPr/>
        </p:nvSpPr>
        <p:spPr>
          <a:xfrm>
            <a:off x="4850100" y="2087867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2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5391075" y="2142878"/>
            <a:ext cx="3648900" cy="576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Matrice servizi / uffici</a:t>
            </a:r>
          </a:p>
        </p:txBody>
      </p:sp>
      <p:sp>
        <p:nvSpPr>
          <p:cNvPr id="265" name="Shape 265"/>
          <p:cNvSpPr/>
          <p:nvPr/>
        </p:nvSpPr>
        <p:spPr>
          <a:xfrm>
            <a:off x="4850100" y="3072887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3</a:t>
            </a:r>
          </a:p>
        </p:txBody>
      </p:sp>
      <p:sp>
        <p:nvSpPr>
          <p:cNvPr id="266" name="Shape 266"/>
          <p:cNvSpPr txBox="1"/>
          <p:nvPr/>
        </p:nvSpPr>
        <p:spPr>
          <a:xfrm>
            <a:off x="5391075" y="3149087"/>
            <a:ext cx="3648900" cy="576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Governance</a:t>
            </a:r>
          </a:p>
        </p:txBody>
      </p:sp>
      <p:sp>
        <p:nvSpPr>
          <p:cNvPr id="267" name="Shape 267"/>
          <p:cNvSpPr/>
          <p:nvPr/>
        </p:nvSpPr>
        <p:spPr>
          <a:xfrm>
            <a:off x="4850100" y="4038834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4</a:t>
            </a:r>
          </a:p>
        </p:txBody>
      </p:sp>
      <p:sp>
        <p:nvSpPr>
          <p:cNvPr id="268" name="Shape 268"/>
          <p:cNvSpPr txBox="1"/>
          <p:nvPr/>
        </p:nvSpPr>
        <p:spPr>
          <a:xfrm>
            <a:off x="5391075" y="4038834"/>
            <a:ext cx="3648900" cy="101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" sz="24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Monitoraggio esperienza d’uso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41592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2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... per </a:t>
            </a:r>
            <a:r>
              <a:rPr lang="en" sz="3200" dirty="0" smtClean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portare a termine questo lavoro è </a:t>
            </a:r>
            <a:r>
              <a:rPr lang="en" sz="32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necessario un forte impegno della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3200" b="1" dirty="0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Redazione interna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9582"/>
            <a:ext cx="512471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104"/>
          <p:cNvSpPr/>
          <p:nvPr/>
        </p:nvSpPr>
        <p:spPr>
          <a:xfrm>
            <a:off x="-3244" y="-20538"/>
            <a:ext cx="9144000" cy="1192087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it-IT" sz="4000" b="1" dirty="0" smtClean="0">
                <a:solidFill>
                  <a:srgbClr val="E06666"/>
                </a:solidFill>
                <a:latin typeface="Oswald"/>
              </a:rPr>
              <a:t>Redazione testi</a:t>
            </a:r>
            <a:endParaRPr sz="4000" b="1" dirty="0">
              <a:solidFill>
                <a:srgbClr val="E06666"/>
              </a:solidFill>
              <a:latin typeface="Oswald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313" y="3638550"/>
            <a:ext cx="62865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31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23528" y="3579862"/>
            <a:ext cx="3600400" cy="576064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355976" y="0"/>
            <a:ext cx="4788024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29004" y="472127"/>
            <a:ext cx="4176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Portale unico per tutti i servizi online</a:t>
            </a:r>
          </a:p>
          <a:p>
            <a:endParaRPr lang="it-IT" sz="4000" dirty="0">
              <a:solidFill>
                <a:schemeClr val="bg2">
                  <a:lumMod val="50000"/>
                  <a:lumOff val="50000"/>
                </a:schemeClr>
              </a:solidFill>
              <a:latin typeface="Oswald"/>
            </a:endParaRPr>
          </a:p>
          <a:p>
            <a:r>
              <a:rPr lang="it-IT" sz="4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Realizzazione di </a:t>
            </a:r>
            <a:r>
              <a:rPr lang="it-IT" sz="4000" dirty="0" smtClean="0">
                <a:solidFill>
                  <a:schemeClr val="bg1"/>
                </a:solidFill>
                <a:latin typeface="Oswald"/>
              </a:rPr>
              <a:t>sportelli digitali </a:t>
            </a:r>
            <a:r>
              <a:rPr lang="it-IT" sz="40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multifunzione</a:t>
            </a:r>
            <a:endParaRPr lang="it-IT" sz="4000" dirty="0">
              <a:solidFill>
                <a:schemeClr val="bg2">
                  <a:lumMod val="50000"/>
                  <a:lumOff val="50000"/>
                </a:schemeClr>
              </a:solidFill>
              <a:latin typeface="Oswald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115526" y="242888"/>
            <a:ext cx="4084482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Certificati on-line</a:t>
            </a:r>
          </a:p>
          <a:p>
            <a:endParaRPr lang="it-IT" sz="2400" dirty="0" smtClean="0">
              <a:solidFill>
                <a:schemeClr val="bg2"/>
              </a:solidFill>
              <a:latin typeface="Fjalla One" panose="020B0604020202020204" charset="0"/>
            </a:endParaRPr>
          </a:p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Prenotazione appuntamenti</a:t>
            </a:r>
          </a:p>
          <a:p>
            <a:endParaRPr lang="it-IT" sz="2400" dirty="0" smtClean="0">
              <a:solidFill>
                <a:schemeClr val="bg2"/>
              </a:solidFill>
              <a:latin typeface="Fjalla One" panose="020B0604020202020204" charset="0"/>
            </a:endParaRPr>
          </a:p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Iscrizioni scuola</a:t>
            </a:r>
          </a:p>
          <a:p>
            <a:endParaRPr lang="it-IT" sz="2400" dirty="0" smtClean="0">
              <a:solidFill>
                <a:schemeClr val="bg2"/>
              </a:solidFill>
              <a:latin typeface="Fjalla One" panose="020B0604020202020204" charset="0"/>
            </a:endParaRPr>
          </a:p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Pagamenti e consultazioni</a:t>
            </a:r>
          </a:p>
          <a:p>
            <a:endParaRPr lang="it-IT" sz="2400" dirty="0" smtClean="0">
              <a:solidFill>
                <a:schemeClr val="bg2"/>
              </a:solidFill>
              <a:latin typeface="Fjalla One" panose="020B0604020202020204" charset="0"/>
            </a:endParaRPr>
          </a:p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Presentazione istanze (SUE – SUAP)</a:t>
            </a:r>
          </a:p>
          <a:p>
            <a:endParaRPr lang="it-IT" sz="2000" dirty="0">
              <a:solidFill>
                <a:schemeClr val="bg2"/>
              </a:solidFill>
              <a:latin typeface="Fjalla One" panose="020B0604020202020204" charset="0"/>
            </a:endParaRPr>
          </a:p>
          <a:p>
            <a:r>
              <a:rPr lang="it-IT" sz="2400" dirty="0" smtClean="0">
                <a:solidFill>
                  <a:schemeClr val="bg2"/>
                </a:solidFill>
                <a:latin typeface="Fjalla One" panose="020B0604020202020204" charset="0"/>
              </a:rPr>
              <a:t>Rendicontazione</a:t>
            </a:r>
            <a:endParaRPr lang="it-IT" sz="2400" dirty="0">
              <a:solidFill>
                <a:schemeClr val="bg2"/>
              </a:solidFill>
              <a:latin typeface="Fjalla One" panose="020B0604020202020204" charset="0"/>
            </a:endParaRPr>
          </a:p>
        </p:txBody>
      </p:sp>
      <p:sp>
        <p:nvSpPr>
          <p:cNvPr id="9" name="Shape 261"/>
          <p:cNvSpPr/>
          <p:nvPr/>
        </p:nvSpPr>
        <p:spPr>
          <a:xfrm>
            <a:off x="4490060" y="195486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1</a:t>
            </a:r>
          </a:p>
        </p:txBody>
      </p:sp>
      <p:sp>
        <p:nvSpPr>
          <p:cNvPr id="10" name="Shape 263"/>
          <p:cNvSpPr/>
          <p:nvPr/>
        </p:nvSpPr>
        <p:spPr>
          <a:xfrm>
            <a:off x="4490060" y="915566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2</a:t>
            </a:r>
          </a:p>
        </p:txBody>
      </p:sp>
      <p:sp>
        <p:nvSpPr>
          <p:cNvPr id="11" name="Shape 265"/>
          <p:cNvSpPr/>
          <p:nvPr/>
        </p:nvSpPr>
        <p:spPr>
          <a:xfrm>
            <a:off x="4490060" y="1707654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3</a:t>
            </a:r>
          </a:p>
        </p:txBody>
      </p:sp>
      <p:sp>
        <p:nvSpPr>
          <p:cNvPr id="12" name="Shape 267"/>
          <p:cNvSpPr/>
          <p:nvPr/>
        </p:nvSpPr>
        <p:spPr>
          <a:xfrm>
            <a:off x="4490060" y="2427734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4</a:t>
            </a:r>
          </a:p>
        </p:txBody>
      </p:sp>
      <p:sp>
        <p:nvSpPr>
          <p:cNvPr id="13" name="Shape 267"/>
          <p:cNvSpPr/>
          <p:nvPr/>
        </p:nvSpPr>
        <p:spPr>
          <a:xfrm>
            <a:off x="4490060" y="3147814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dirty="0" smtClean="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5</a:t>
            </a:r>
            <a:endParaRPr lang="en" dirty="0">
              <a:solidFill>
                <a:srgbClr val="FFFFFF"/>
              </a:solidFill>
              <a:latin typeface="Fjalla One"/>
              <a:ea typeface="Fjalla One"/>
              <a:cs typeface="Fjalla One"/>
              <a:sym typeface="Fjalla One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581088" y="4731990"/>
            <a:ext cx="350952" cy="432048"/>
          </a:xfrm>
          <a:prstGeom prst="downArrow">
            <a:avLst/>
          </a:prstGeom>
          <a:solidFill>
            <a:srgbClr val="E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Shape 267"/>
          <p:cNvSpPr/>
          <p:nvPr/>
        </p:nvSpPr>
        <p:spPr>
          <a:xfrm>
            <a:off x="4490060" y="415240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dirty="0" smtClean="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rPr>
              <a:t>6</a:t>
            </a:r>
            <a:endParaRPr lang="en" dirty="0">
              <a:solidFill>
                <a:srgbClr val="FFFFFF"/>
              </a:solidFill>
              <a:latin typeface="Fjalla One"/>
              <a:ea typeface="Fjalla One"/>
              <a:cs typeface="Fjalla One"/>
              <a:sym typeface="Fjalla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4"/>
          <p:cNvSpPr/>
          <p:nvPr/>
        </p:nvSpPr>
        <p:spPr>
          <a:xfrm>
            <a:off x="-3244" y="1"/>
            <a:ext cx="9144000" cy="1221582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0608" y="260748"/>
            <a:ext cx="8520600" cy="5727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tx2">
                    <a:lumMod val="50000"/>
                  </a:schemeClr>
                </a:solidFill>
              </a:rPr>
              <a:t>Pubblica Amministrazione</a:t>
            </a:r>
            <a:endParaRPr lang="it-IT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270" name="CasellaDiTesto 5"/>
          <p:cNvSpPr txBox="1">
            <a:spLocks noChangeArrowheads="1"/>
          </p:cNvSpPr>
          <p:nvPr/>
        </p:nvSpPr>
        <p:spPr bwMode="auto">
          <a:xfrm>
            <a:off x="194400" y="1347613"/>
            <a:ext cx="372952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it-IT" sz="1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L’introduzione delle tecniche digitali per </a:t>
            </a:r>
            <a:r>
              <a:rPr lang="it-IT" altLang="it-IT" sz="1800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la PA ma </a:t>
            </a:r>
            <a:r>
              <a:rPr lang="it-IT" altLang="it-IT" sz="1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deve corrispondere ad </a:t>
            </a:r>
            <a:r>
              <a:rPr lang="it-IT" altLang="it-IT" sz="1800" b="1" dirty="0">
                <a:solidFill>
                  <a:srgbClr val="E06666"/>
                </a:solidFill>
                <a:latin typeface="Oswald"/>
              </a:rPr>
              <a:t>una vera rivoluzione nelle procedure interne</a:t>
            </a:r>
            <a:r>
              <a:rPr lang="it-IT" altLang="it-IT" sz="1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Oswald"/>
              </a:rPr>
              <a:t>, nella formulazione dei servizi ai cittadini e nella disponibilità dei dati che devono essere OPEN by default vale a dire sempre accessibili in formato standard e senza che ne venga effettuata una richiesta </a:t>
            </a:r>
          </a:p>
          <a:p>
            <a:pPr eaLnBrk="1" hangingPunct="1"/>
            <a:endParaRPr lang="it-IT" altLang="it-IT" sz="1800" b="1" dirty="0">
              <a:solidFill>
                <a:schemeClr val="bg2">
                  <a:lumMod val="50000"/>
                  <a:lumOff val="50000"/>
                </a:schemeClr>
              </a:solidFill>
              <a:latin typeface="Oswald"/>
            </a:endParaRPr>
          </a:p>
        </p:txBody>
      </p:sp>
      <p:sp>
        <p:nvSpPr>
          <p:cNvPr id="11271" name="CasellaDiTesto 6"/>
          <p:cNvSpPr txBox="1">
            <a:spLocks noChangeArrowheads="1"/>
          </p:cNvSpPr>
          <p:nvPr/>
        </p:nvSpPr>
        <p:spPr bwMode="auto">
          <a:xfrm>
            <a:off x="4388228" y="1210714"/>
            <a:ext cx="475252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it-IT" altLang="it-IT" sz="2000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r>
              <a:rPr lang="it-IT" altLang="it-IT" sz="2000" b="1" dirty="0">
                <a:solidFill>
                  <a:srgbClr val="C00000"/>
                </a:solidFill>
                <a:latin typeface="Fjalla One" panose="020B0604020202020204" charset="0"/>
              </a:rPr>
              <a:t>Certezza e standardizzazione dei processi interni</a:t>
            </a:r>
          </a:p>
          <a:p>
            <a:pPr eaLnBrk="1" hangingPunct="1"/>
            <a:endParaRPr lang="it-IT" altLang="it-IT" sz="2000" b="1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r>
              <a:rPr lang="it-IT" altLang="it-IT" sz="2000" b="1" dirty="0">
                <a:solidFill>
                  <a:srgbClr val="C00000"/>
                </a:solidFill>
                <a:latin typeface="Fjalla One" panose="020B0604020202020204" charset="0"/>
              </a:rPr>
              <a:t>Semplificazione e digitalizzazione dei servizi</a:t>
            </a:r>
          </a:p>
          <a:p>
            <a:pPr eaLnBrk="1" hangingPunct="1"/>
            <a:endParaRPr lang="it-IT" altLang="it-IT" sz="2000" b="1" dirty="0" smtClean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endParaRPr lang="it-IT" altLang="it-IT" sz="2000" b="1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r>
              <a:rPr lang="it-IT" altLang="it-IT" sz="2000" b="1" dirty="0" smtClean="0">
                <a:solidFill>
                  <a:srgbClr val="C00000"/>
                </a:solidFill>
                <a:latin typeface="Fjalla One" panose="020B0604020202020204" charset="0"/>
              </a:rPr>
              <a:t>Trasparenza</a:t>
            </a:r>
            <a:endParaRPr lang="it-IT" altLang="it-IT" sz="2000" b="1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endParaRPr lang="it-IT" altLang="it-IT" sz="2000" b="1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endParaRPr lang="it-IT" altLang="it-IT" sz="2000" b="1" dirty="0" smtClean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r>
              <a:rPr lang="it-IT" altLang="it-IT" sz="2000" b="1" dirty="0" smtClean="0">
                <a:solidFill>
                  <a:srgbClr val="C00000"/>
                </a:solidFill>
                <a:latin typeface="Fjalla One" panose="020B0604020202020204" charset="0"/>
              </a:rPr>
              <a:t>Riduzione </a:t>
            </a:r>
            <a:r>
              <a:rPr lang="it-IT" altLang="it-IT" sz="2000" b="1" dirty="0">
                <a:solidFill>
                  <a:srgbClr val="C00000"/>
                </a:solidFill>
                <a:latin typeface="Fjalla One" panose="020B0604020202020204" charset="0"/>
              </a:rPr>
              <a:t>dei costi</a:t>
            </a:r>
          </a:p>
          <a:p>
            <a:pPr eaLnBrk="1" hangingPunct="1"/>
            <a:endParaRPr lang="it-IT" altLang="it-IT" sz="2000" b="1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endParaRPr lang="it-IT" altLang="it-IT" sz="2000" dirty="0">
              <a:solidFill>
                <a:srgbClr val="C00000"/>
              </a:solidFill>
              <a:latin typeface="Fjalla One" panose="020B0604020202020204" charset="0"/>
            </a:endParaRPr>
          </a:p>
          <a:p>
            <a:pPr eaLnBrk="1" hangingPunct="1"/>
            <a:endParaRPr lang="it-IT" altLang="it-IT" sz="2000" dirty="0">
              <a:solidFill>
                <a:srgbClr val="C00000"/>
              </a:solidFill>
              <a:latin typeface="Fjalla One" panose="020B0604020202020204" charset="0"/>
            </a:endParaRPr>
          </a:p>
        </p:txBody>
      </p:sp>
      <p:sp>
        <p:nvSpPr>
          <p:cNvPr id="9" name="Shape 254"/>
          <p:cNvSpPr/>
          <p:nvPr/>
        </p:nvSpPr>
        <p:spPr>
          <a:xfrm>
            <a:off x="3929484" y="2375296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2</a:t>
            </a:r>
          </a:p>
        </p:txBody>
      </p:sp>
      <p:sp>
        <p:nvSpPr>
          <p:cNvPr id="10" name="Shape 255"/>
          <p:cNvSpPr/>
          <p:nvPr/>
        </p:nvSpPr>
        <p:spPr>
          <a:xfrm>
            <a:off x="3950276" y="3291274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3</a:t>
            </a:r>
          </a:p>
        </p:txBody>
      </p:sp>
      <p:sp>
        <p:nvSpPr>
          <p:cNvPr id="11" name="Shape 253"/>
          <p:cNvSpPr/>
          <p:nvPr/>
        </p:nvSpPr>
        <p:spPr>
          <a:xfrm>
            <a:off x="3929484" y="1421109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1</a:t>
            </a:r>
          </a:p>
        </p:txBody>
      </p:sp>
      <p:sp>
        <p:nvSpPr>
          <p:cNvPr id="12" name="Shape 255"/>
          <p:cNvSpPr/>
          <p:nvPr/>
        </p:nvSpPr>
        <p:spPr>
          <a:xfrm>
            <a:off x="3950276" y="4188748"/>
            <a:ext cx="504900" cy="5049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dirty="0" smtClean="0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4</a:t>
            </a:r>
            <a:endParaRPr lang="en" dirty="0">
              <a:solidFill>
                <a:schemeClr val="lt1"/>
              </a:solidFill>
              <a:latin typeface="Fjalla One"/>
              <a:ea typeface="Fjalla One"/>
              <a:cs typeface="Fjalla One"/>
              <a:sym typeface="Fjalla One"/>
            </a:endParaRPr>
          </a:p>
        </p:txBody>
      </p:sp>
    </p:spTree>
    <p:extLst>
      <p:ext uri="{BB962C8B-B14F-4D97-AF65-F5344CB8AC3E}">
        <p14:creationId xmlns:p14="http://schemas.microsoft.com/office/powerpoint/2010/main" val="378062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04"/>
          <p:cNvSpPr/>
          <p:nvPr/>
        </p:nvSpPr>
        <p:spPr>
          <a:xfrm>
            <a:off x="-3244" y="11511"/>
            <a:ext cx="3279100" cy="5131989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it-IT" sz="3200" b="1" dirty="0" smtClean="0">
                <a:solidFill>
                  <a:srgbClr val="E06666"/>
                </a:solidFill>
                <a:latin typeface="Oswald"/>
              </a:rPr>
              <a:t>Ringraziamenti</a:t>
            </a:r>
            <a:endParaRPr sz="3200" b="1" dirty="0">
              <a:solidFill>
                <a:srgbClr val="E06666"/>
              </a:solidFill>
              <a:latin typeface="Oswald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61048" y="1707654"/>
            <a:ext cx="46313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>
                <a:latin typeface="Fjalla One" panose="020B0604020202020204" charset="0"/>
              </a:rPr>
              <a:t>Luca </a:t>
            </a:r>
            <a:r>
              <a:rPr lang="it-IT" sz="1800" dirty="0" err="1" smtClean="0">
                <a:latin typeface="Fjalla One" panose="020B0604020202020204" charset="0"/>
              </a:rPr>
              <a:t>Galandra</a:t>
            </a:r>
            <a:r>
              <a:rPr lang="it-IT" sz="1800" dirty="0" smtClean="0">
                <a:latin typeface="Fjalla One" panose="020B0604020202020204" charset="0"/>
              </a:rPr>
              <a:t> e Mariano </a:t>
            </a:r>
            <a:r>
              <a:rPr lang="it-IT" sz="1800" dirty="0" err="1" smtClean="0">
                <a:latin typeface="Fjalla One" panose="020B0604020202020204" charset="0"/>
              </a:rPr>
              <a:t>Nocito</a:t>
            </a:r>
            <a:r>
              <a:rPr lang="it-IT" sz="1800" dirty="0" smtClean="0">
                <a:latin typeface="Fjalla One" panose="020B0604020202020204" charset="0"/>
              </a:rPr>
              <a:t> – coordinamento</a:t>
            </a:r>
          </a:p>
          <a:p>
            <a:endParaRPr lang="it-IT" sz="1800" dirty="0">
              <a:latin typeface="Fjalla One" panose="020B0604020202020204" charset="0"/>
            </a:endParaRPr>
          </a:p>
          <a:p>
            <a:r>
              <a:rPr lang="it-IT" sz="1800" dirty="0" smtClean="0">
                <a:latin typeface="Fjalla One" panose="020B0604020202020204" charset="0"/>
              </a:rPr>
              <a:t>Società </a:t>
            </a:r>
            <a:r>
              <a:rPr lang="it-IT" sz="1800" dirty="0" err="1" smtClean="0">
                <a:latin typeface="Fjalla One" panose="020B0604020202020204" charset="0"/>
              </a:rPr>
              <a:t>Ariadne</a:t>
            </a:r>
            <a:endParaRPr lang="it-IT" sz="1800" dirty="0" smtClean="0">
              <a:latin typeface="Fjalla One" panose="020B0604020202020204" charset="0"/>
            </a:endParaRPr>
          </a:p>
          <a:p>
            <a:endParaRPr lang="it-IT" sz="1800" dirty="0">
              <a:latin typeface="Fjalla One" panose="020B0604020202020204" charset="0"/>
            </a:endParaRPr>
          </a:p>
          <a:p>
            <a:r>
              <a:rPr lang="it-IT" sz="1800" dirty="0" smtClean="0">
                <a:latin typeface="Fjalla One" panose="020B0604020202020204" charset="0"/>
              </a:rPr>
              <a:t>Tutti i dipendenti del Comune del Pavia </a:t>
            </a:r>
          </a:p>
          <a:p>
            <a:endParaRPr lang="it-IT" sz="1800" dirty="0">
              <a:latin typeface="Fjalla One" panose="020B0604020202020204" charset="0"/>
            </a:endParaRPr>
          </a:p>
          <a:p>
            <a:r>
              <a:rPr lang="it-IT" sz="1800" dirty="0" smtClean="0">
                <a:latin typeface="Fjalla One" panose="020B0604020202020204" charset="0"/>
              </a:rPr>
              <a:t>Tutti i cittadini pavesi che hanno collaborato</a:t>
            </a:r>
            <a:endParaRPr lang="it-IT" sz="1800" dirty="0">
              <a:latin typeface="Fjalla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0" y="0"/>
            <a:ext cx="3987300" cy="5143500"/>
          </a:xfrm>
          <a:prstGeom prst="rect">
            <a:avLst/>
          </a:prstGeom>
          <a:solidFill>
            <a:srgbClr val="C3DEE5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4114800" y="726150"/>
            <a:ext cx="5029200" cy="41043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000" dirty="0">
                <a:solidFill>
                  <a:schemeClr val="accent1"/>
                </a:solidFill>
              </a:rPr>
              <a:t>Riprogettare il sito web dell'Amministrazione comunale di Pavia mettendo </a:t>
            </a:r>
            <a:r>
              <a:rPr lang="en" sz="4000" b="1" dirty="0">
                <a:solidFill>
                  <a:schemeClr val="lt1"/>
                </a:solidFill>
                <a:highlight>
                  <a:srgbClr val="E06666"/>
                </a:highlight>
              </a:rPr>
              <a:t>al centro l'utente/cittadino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4294967295"/>
          </p:nvPr>
        </p:nvSpPr>
        <p:spPr>
          <a:xfrm>
            <a:off x="4218600" y="123478"/>
            <a:ext cx="4925400" cy="472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dirty="0">
                <a:latin typeface="Fjalla One"/>
                <a:ea typeface="Fjalla One"/>
                <a:cs typeface="Fjalla One"/>
                <a:sym typeface="Fjalla One"/>
              </a:rPr>
              <a:t>La sfida</a:t>
            </a:r>
          </a:p>
        </p:txBody>
      </p:sp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 l="1009" r="8876" b="1107"/>
          <a:stretch/>
        </p:blipFill>
        <p:spPr>
          <a:xfrm>
            <a:off x="2025275" y="39525"/>
            <a:ext cx="1863375" cy="164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4">
            <a:alphaModFix/>
          </a:blip>
          <a:srcRect r="3512"/>
          <a:stretch/>
        </p:blipFill>
        <p:spPr>
          <a:xfrm>
            <a:off x="76200" y="39525"/>
            <a:ext cx="1863375" cy="1649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5">
            <a:alphaModFix/>
          </a:blip>
          <a:srcRect r="11441" b="1613"/>
          <a:stretch/>
        </p:blipFill>
        <p:spPr>
          <a:xfrm>
            <a:off x="76200" y="1701113"/>
            <a:ext cx="1863375" cy="1677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6">
            <a:alphaModFix/>
          </a:blip>
          <a:srcRect l="4421" t="2040" r="4421" b="2612"/>
          <a:stretch/>
        </p:blipFill>
        <p:spPr>
          <a:xfrm>
            <a:off x="76200" y="3393692"/>
            <a:ext cx="1863375" cy="1704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7">
            <a:alphaModFix/>
          </a:blip>
          <a:srcRect r="13457" b="4743"/>
          <a:stretch/>
        </p:blipFill>
        <p:spPr>
          <a:xfrm>
            <a:off x="2025275" y="3393692"/>
            <a:ext cx="1863375" cy="170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8">
            <a:alphaModFix/>
          </a:blip>
          <a:srcRect l="9054" r="1122" b="-1430"/>
          <a:stretch/>
        </p:blipFill>
        <p:spPr>
          <a:xfrm>
            <a:off x="2025275" y="1701113"/>
            <a:ext cx="1863364" cy="170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0" y="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48561" y="2318119"/>
            <a:ext cx="396300" cy="396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Shape 126"/>
          <p:cNvGrpSpPr/>
          <p:nvPr/>
        </p:nvGrpSpPr>
        <p:grpSpPr>
          <a:xfrm>
            <a:off x="5409593" y="1494509"/>
            <a:ext cx="1238886" cy="1238886"/>
            <a:chOff x="1643176" y="3200297"/>
            <a:chExt cx="4470900" cy="4470900"/>
          </a:xfrm>
        </p:grpSpPr>
        <p:sp>
          <p:nvSpPr>
            <p:cNvPr id="127" name="Shape 127"/>
            <p:cNvSpPr/>
            <p:nvPr/>
          </p:nvSpPr>
          <p:spPr>
            <a:xfrm>
              <a:off x="1643176" y="3200297"/>
              <a:ext cx="4470900" cy="447090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2719B"/>
              </a:solidFill>
              <a:prstDash val="solid"/>
              <a:miter lim="8000"/>
              <a:headEnd type="none" w="med" len="med"/>
              <a:tailEnd type="none" w="med" len="med"/>
            </a:ln>
          </p:spPr>
          <p:txBody>
            <a:bodyPr wrap="square" lIns="34275" tIns="17150" rIns="34275" bIns="171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8" name="Shape 12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888774" y="4227566"/>
              <a:ext cx="2077500" cy="2077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9" name="Shape 129"/>
          <p:cNvGrpSpPr/>
          <p:nvPr/>
        </p:nvGrpSpPr>
        <p:grpSpPr>
          <a:xfrm>
            <a:off x="7086781" y="1517744"/>
            <a:ext cx="1238886" cy="1238886"/>
            <a:chOff x="1643176" y="3200297"/>
            <a:chExt cx="4470900" cy="4470900"/>
          </a:xfrm>
        </p:grpSpPr>
        <p:sp>
          <p:nvSpPr>
            <p:cNvPr id="130" name="Shape 130"/>
            <p:cNvSpPr/>
            <p:nvPr/>
          </p:nvSpPr>
          <p:spPr>
            <a:xfrm>
              <a:off x="1643176" y="3200297"/>
              <a:ext cx="4470900" cy="447090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2719B"/>
              </a:solidFill>
              <a:prstDash val="solid"/>
              <a:miter lim="8000"/>
              <a:headEnd type="none" w="med" len="med"/>
              <a:tailEnd type="none" w="med" len="med"/>
            </a:ln>
          </p:spPr>
          <p:txBody>
            <a:bodyPr wrap="square" lIns="34275" tIns="17150" rIns="34275" bIns="171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1" name="Shape 13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839876" y="4227566"/>
              <a:ext cx="2077500" cy="2077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2" name="Shape 132"/>
          <p:cNvGrpSpPr/>
          <p:nvPr/>
        </p:nvGrpSpPr>
        <p:grpSpPr>
          <a:xfrm>
            <a:off x="6228498" y="2781497"/>
            <a:ext cx="1238886" cy="1238886"/>
            <a:chOff x="1643176" y="3200297"/>
            <a:chExt cx="4470900" cy="4470900"/>
          </a:xfrm>
        </p:grpSpPr>
        <p:sp>
          <p:nvSpPr>
            <p:cNvPr id="133" name="Shape 133"/>
            <p:cNvSpPr/>
            <p:nvPr/>
          </p:nvSpPr>
          <p:spPr>
            <a:xfrm>
              <a:off x="1643176" y="3200297"/>
              <a:ext cx="4470900" cy="447090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42719B"/>
              </a:solidFill>
              <a:prstDash val="solid"/>
              <a:miter lim="8000"/>
              <a:headEnd type="none" w="med" len="med"/>
              <a:tailEnd type="none" w="med" len="med"/>
            </a:ln>
          </p:spPr>
          <p:txBody>
            <a:bodyPr wrap="square" lIns="34275" tIns="17150" rIns="34275" bIns="171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4" name="Shape 13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964087" y="4430766"/>
              <a:ext cx="2077500" cy="2077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5" name="Shape 135"/>
          <p:cNvSpPr/>
          <p:nvPr/>
        </p:nvSpPr>
        <p:spPr>
          <a:xfrm rot="10800000">
            <a:off x="6775639" y="1930416"/>
            <a:ext cx="211800" cy="216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wrap="square" lIns="34275" tIns="17150" rIns="34275" bIns="171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/>
          <p:nvPr/>
        </p:nvSpPr>
        <p:spPr>
          <a:xfrm rot="-3269434">
            <a:off x="7338324" y="2778364"/>
            <a:ext cx="212280" cy="21636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wrap="square" lIns="34275" tIns="17150" rIns="34275" bIns="171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 rot="1802786">
            <a:off x="6122494" y="2753561"/>
            <a:ext cx="212102" cy="21653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wrap="square" lIns="34275" tIns="17150" rIns="34275" bIns="171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4804275" y="1750948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  <p:sp>
        <p:nvSpPr>
          <p:cNvPr id="139" name="Shape 139"/>
          <p:cNvSpPr/>
          <p:nvPr/>
        </p:nvSpPr>
        <p:spPr>
          <a:xfrm>
            <a:off x="8064714" y="1753166"/>
            <a:ext cx="8844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IDEAZIONE</a:t>
            </a:r>
          </a:p>
        </p:txBody>
      </p:sp>
      <p:sp>
        <p:nvSpPr>
          <p:cNvPr id="140" name="Shape 140"/>
          <p:cNvSpPr/>
          <p:nvPr/>
        </p:nvSpPr>
        <p:spPr>
          <a:xfrm>
            <a:off x="6228521" y="3939936"/>
            <a:ext cx="12390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VALUTAZIONE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04075" y="2916600"/>
            <a:ext cx="39591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0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Per raggiungere un buon risultato ci vuole la giusta metodologia: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000" b="1" dirty="0">
                <a:solidFill>
                  <a:srgbClr val="FFFFFF"/>
                </a:solidFill>
                <a:highlight>
                  <a:srgbClr val="E06666"/>
                </a:highlight>
                <a:latin typeface="Oswald"/>
                <a:ea typeface="Oswald"/>
                <a:cs typeface="Oswald"/>
                <a:sym typeface="Oswald"/>
              </a:rPr>
              <a:t>User Centered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EE5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629150" y="526350"/>
            <a:ext cx="4541400" cy="409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3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Workshop.</a:t>
            </a: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10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Interviste.</a:t>
            </a: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b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1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Questionario.</a:t>
            </a: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416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risposte.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1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Prototipo di</a:t>
            </a: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19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pagine.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4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7 </a:t>
            </a:r>
            <a:r>
              <a:rPr lang="en" sz="2400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Test di usabilità.</a:t>
            </a:r>
          </a:p>
        </p:txBody>
      </p:sp>
      <p:sp>
        <p:nvSpPr>
          <p:cNvPr id="147" name="Shape 147"/>
          <p:cNvSpPr/>
          <p:nvPr/>
        </p:nvSpPr>
        <p:spPr>
          <a:xfrm>
            <a:off x="66008" y="0"/>
            <a:ext cx="4578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683792" y="1779662"/>
            <a:ext cx="39591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dirty="0" smtClean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Azioni</a:t>
            </a:r>
            <a:endParaRPr lang="en" sz="4400" dirty="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4400" b="1" dirty="0">
              <a:solidFill>
                <a:srgbClr val="FFFFFF"/>
              </a:solidFill>
              <a:highlight>
                <a:srgbClr val="E06666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Shape 153" descr="IMG-20170504-WA0010.jpg"/>
          <p:cNvPicPr preferRelativeResize="0"/>
          <p:nvPr/>
        </p:nvPicPr>
        <p:blipFill rotWithShape="1">
          <a:blip r:embed="rId3">
            <a:alphaModFix/>
          </a:blip>
          <a:srcRect l="2291" t="22408" r="28258"/>
          <a:stretch/>
        </p:blipFill>
        <p:spPr>
          <a:xfrm>
            <a:off x="76200" y="76200"/>
            <a:ext cx="5969696" cy="500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 descr="IMG_20170502_112144.jpg"/>
          <p:cNvPicPr preferRelativeResize="0"/>
          <p:nvPr/>
        </p:nvPicPr>
        <p:blipFill rotWithShape="1">
          <a:blip r:embed="rId4">
            <a:alphaModFix/>
          </a:blip>
          <a:srcRect t="18678" b="18684"/>
          <a:stretch/>
        </p:blipFill>
        <p:spPr>
          <a:xfrm>
            <a:off x="6096600" y="76200"/>
            <a:ext cx="2959500" cy="24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 descr="IMG-20170504-WA0003.jpg"/>
          <p:cNvPicPr preferRelativeResize="0"/>
          <p:nvPr/>
        </p:nvPicPr>
        <p:blipFill rotWithShape="1">
          <a:blip r:embed="rId5">
            <a:alphaModFix/>
          </a:blip>
          <a:srcRect l="11676" t="28175" b="16502"/>
          <a:stretch/>
        </p:blipFill>
        <p:spPr>
          <a:xfrm>
            <a:off x="6096599" y="2606700"/>
            <a:ext cx="2959495" cy="2471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>
            <a:spLocks noGrp="1"/>
          </p:cNvSpPr>
          <p:nvPr>
            <p:ph type="title" idx="4294967295"/>
          </p:nvPr>
        </p:nvSpPr>
        <p:spPr>
          <a:xfrm>
            <a:off x="304075" y="2916600"/>
            <a:ext cx="41883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rgbClr val="FFFFFF"/>
                </a:solidFill>
              </a:rPr>
              <a:t>Un workshop strategico per condividere </a:t>
            </a: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</a:rPr>
              <a:t>obiettivi e valori</a:t>
            </a:r>
          </a:p>
        </p:txBody>
      </p:sp>
      <p:sp>
        <p:nvSpPr>
          <p:cNvPr id="157" name="Shape 157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3454"/>
            <a:ext cx="3456384" cy="509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922" y="0"/>
            <a:ext cx="3752078" cy="502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6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4709"/>
            <a:ext cx="3524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923928" cy="520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3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hape 162" descr="IMG_20170509_111630.jpg"/>
          <p:cNvPicPr preferRelativeResize="0"/>
          <p:nvPr/>
        </p:nvPicPr>
        <p:blipFill rotWithShape="1">
          <a:blip r:embed="rId3">
            <a:alphaModFix/>
          </a:blip>
          <a:srcRect l="44313" t="40618" r="3686" b="1289"/>
          <a:stretch/>
        </p:blipFill>
        <p:spPr>
          <a:xfrm>
            <a:off x="76200" y="76200"/>
            <a:ext cx="5969695" cy="5002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>
            <a:spLocks noGrp="1"/>
          </p:cNvSpPr>
          <p:nvPr>
            <p:ph type="title" idx="4294967295"/>
          </p:nvPr>
        </p:nvSpPr>
        <p:spPr>
          <a:xfrm>
            <a:off x="304075" y="2916600"/>
            <a:ext cx="4701900" cy="2001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>
                <a:solidFill>
                  <a:srgbClr val="FFFFFF"/>
                </a:solidFill>
              </a:rPr>
              <a:t>Un workshop operativo per individuare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4400" b="1">
                <a:solidFill>
                  <a:srgbClr val="FFFFFF"/>
                </a:solidFill>
                <a:highlight>
                  <a:srgbClr val="E06666"/>
                </a:highlight>
              </a:rPr>
              <a:t>personas e bisogni</a:t>
            </a:r>
          </a:p>
        </p:txBody>
      </p:sp>
      <p:pic>
        <p:nvPicPr>
          <p:cNvPr id="164" name="Shape 164" descr="Maria.png"/>
          <p:cNvPicPr preferRelativeResize="0"/>
          <p:nvPr/>
        </p:nvPicPr>
        <p:blipFill rotWithShape="1">
          <a:blip r:embed="rId4">
            <a:alphaModFix/>
          </a:blip>
          <a:srcRect t="495" b="40486"/>
          <a:stretch/>
        </p:blipFill>
        <p:spPr>
          <a:xfrm>
            <a:off x="6096599" y="2606698"/>
            <a:ext cx="2959500" cy="24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 descr="IMG_20170509_120914.jpg"/>
          <p:cNvPicPr preferRelativeResize="0"/>
          <p:nvPr/>
        </p:nvPicPr>
        <p:blipFill rotWithShape="1">
          <a:blip r:embed="rId5">
            <a:alphaModFix/>
          </a:blip>
          <a:srcRect l="12453" t="19931" r="14929" b="34582"/>
          <a:stretch/>
        </p:blipFill>
        <p:spPr>
          <a:xfrm>
            <a:off x="6096599" y="76200"/>
            <a:ext cx="2959496" cy="24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/>
          <p:nvPr/>
        </p:nvSpPr>
        <p:spPr>
          <a:xfrm>
            <a:off x="8227800" y="140373"/>
            <a:ext cx="916200" cy="2166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wrap="square" lIns="34275" tIns="17150" rIns="34275" bIns="17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b="1">
                <a:solidFill>
                  <a:schemeClr val="lt1"/>
                </a:solidFill>
                <a:latin typeface="Fjalla One"/>
                <a:ea typeface="Fjalla One"/>
                <a:cs typeface="Fjalla One"/>
                <a:sym typeface="Fjalla One"/>
              </a:rPr>
              <a:t>RICERCA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</TotalTime>
  <Words>1364</Words>
  <Application>Microsoft Office PowerPoint</Application>
  <PresentationFormat>Presentazione su schermo (16:9)</PresentationFormat>
  <Paragraphs>242</Paragraphs>
  <Slides>20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20</vt:i4>
      </vt:variant>
    </vt:vector>
  </HeadingPairs>
  <TitlesOfParts>
    <vt:vector size="30" baseType="lpstr">
      <vt:lpstr>Arial</vt:lpstr>
      <vt:lpstr>Fjalla One</vt:lpstr>
      <vt:lpstr>Playfair Display</vt:lpstr>
      <vt:lpstr>Montserrat</vt:lpstr>
      <vt:lpstr>Oswald</vt:lpstr>
      <vt:lpstr>Open Sans</vt:lpstr>
      <vt:lpstr>Calibri</vt:lpstr>
      <vt:lpstr>Simple Light</vt:lpstr>
      <vt:lpstr>Pop</vt:lpstr>
      <vt:lpstr>Personalizza struttura</vt:lpstr>
      <vt:lpstr>Il sito web istituzionale del Comune di Pavia</vt:lpstr>
      <vt:lpstr>Pubblica Amministrazione</vt:lpstr>
      <vt:lpstr>Riprogettare il sito web dell'Amministrazione comunale di Pavia mettendo al centro l'utente/cittadino</vt:lpstr>
      <vt:lpstr>Per raggiungere un buon risultato ci vuole la giusta metodologia:  User Centered Design</vt:lpstr>
      <vt:lpstr>3 Workshop. 10 Interviste.  1 Questionario.  416 risposte. 1 Prototipo di 19 pagine. 7 Test di usabilità.</vt:lpstr>
      <vt:lpstr>Un workshop strategico per condividere obiettivi e valori</vt:lpstr>
      <vt:lpstr>Presentazione standard di PowerPoint</vt:lpstr>
      <vt:lpstr>Presentazione standard di PowerPoint</vt:lpstr>
      <vt:lpstr>Un workshop operativo per individuare  personas e bisogni</vt:lpstr>
      <vt:lpstr>10 interviste per ascoltare La voce degli utenti</vt:lpstr>
      <vt:lpstr>Un questionario per raccogliere L’opinione dei cittadini</vt:lpstr>
      <vt:lpstr>La forza dei numeri dall’analisi dei  Dati di traffico</vt:lpstr>
      <vt:lpstr>Le raccomandazioni di Design Italia per    Linee guida della PA</vt:lpstr>
      <vt:lpstr>Dalle evidenze della ricerca al  Design del prototipo</vt:lpstr>
      <vt:lpstr>Un test di usabilità per Verificare l’efficacia</vt:lpstr>
      <vt:lpstr>ll progetto ha gettato le fondamenta per un nuovo sito</vt:lpstr>
      <vt:lpstr>... per portare a termine questo lavoro è necessario un forte impegno della Redazione interna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Riprogettazione sito web</dc:title>
  <dc:creator>Cristiani Ilaria</dc:creator>
  <cp:lastModifiedBy>Cristiani Ilaria</cp:lastModifiedBy>
  <cp:revision>18</cp:revision>
  <dcterms:modified xsi:type="dcterms:W3CDTF">2018-07-02T09:13:09Z</dcterms:modified>
</cp:coreProperties>
</file>